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7" r:id="rId3"/>
    <p:sldId id="288" r:id="rId4"/>
    <p:sldId id="283" r:id="rId5"/>
    <p:sldId id="285" r:id="rId6"/>
    <p:sldId id="282" r:id="rId7"/>
    <p:sldId id="279" r:id="rId8"/>
    <p:sldId id="286" r:id="rId9"/>
    <p:sldId id="287" r:id="rId10"/>
    <p:sldId id="289" r:id="rId11"/>
    <p:sldId id="290" r:id="rId12"/>
    <p:sldId id="291" r:id="rId13"/>
    <p:sldId id="278" r:id="rId14"/>
    <p:sldId id="293" r:id="rId1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6"/>
    <a:srgbClr val="FEFCE6"/>
    <a:srgbClr val="D9FFFA"/>
    <a:srgbClr val="EBFFFC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1" autoAdjust="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9FE1-6267-419A-ACB9-5B958143E8BE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021D-8CC8-4524-8202-BE3D9034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5" y="1775357"/>
            <a:ext cx="7772401" cy="12250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238501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672419"/>
            <a:ext cx="7772401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422264"/>
            <a:ext cx="7772401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9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7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3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333502"/>
            <a:ext cx="4038600" cy="37716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1333502"/>
            <a:ext cx="4038600" cy="37716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79265"/>
            <a:ext cx="4040188" cy="533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000" b="1"/>
            </a:lvl2pPr>
            <a:lvl3pPr marL="913598" indent="0">
              <a:buNone/>
              <a:defRPr sz="1800" b="1"/>
            </a:lvl3pPr>
            <a:lvl4pPr marL="1370399" indent="0">
              <a:buNone/>
              <a:defRPr sz="1600" b="1"/>
            </a:lvl4pPr>
            <a:lvl5pPr marL="1827200" indent="0">
              <a:buNone/>
              <a:defRPr sz="1600" b="1"/>
            </a:lvl5pPr>
            <a:lvl6pPr marL="2283999" indent="0">
              <a:buNone/>
              <a:defRPr sz="1600" b="1"/>
            </a:lvl6pPr>
            <a:lvl7pPr marL="2740799" indent="0">
              <a:buNone/>
              <a:defRPr sz="1600" b="1"/>
            </a:lvl7pPr>
            <a:lvl8pPr marL="3197599" indent="0">
              <a:buNone/>
              <a:defRPr sz="1600" b="1"/>
            </a:lvl8pPr>
            <a:lvl9pPr marL="36543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812398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279265"/>
            <a:ext cx="4041775" cy="533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000" b="1"/>
            </a:lvl2pPr>
            <a:lvl3pPr marL="913598" indent="0">
              <a:buNone/>
              <a:defRPr sz="1800" b="1"/>
            </a:lvl3pPr>
            <a:lvl4pPr marL="1370399" indent="0">
              <a:buNone/>
              <a:defRPr sz="1600" b="1"/>
            </a:lvl4pPr>
            <a:lvl5pPr marL="1827200" indent="0">
              <a:buNone/>
              <a:defRPr sz="1600" b="1"/>
            </a:lvl5pPr>
            <a:lvl6pPr marL="2283999" indent="0">
              <a:buNone/>
              <a:defRPr sz="1600" b="1"/>
            </a:lvl6pPr>
            <a:lvl7pPr marL="2740799" indent="0">
              <a:buNone/>
              <a:defRPr sz="1600" b="1"/>
            </a:lvl7pPr>
            <a:lvl8pPr marL="3197599" indent="0">
              <a:buNone/>
              <a:defRPr sz="1600" b="1"/>
            </a:lvl8pPr>
            <a:lvl9pPr marL="36543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812398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27545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4" cy="3909219"/>
          </a:xfrm>
        </p:spPr>
        <p:txBody>
          <a:bodyPr/>
          <a:lstStyle>
            <a:lvl1pPr marL="0" indent="0">
              <a:buNone/>
              <a:defRPr sz="1500"/>
            </a:lvl1pPr>
            <a:lvl2pPr marL="456798" indent="0">
              <a:buNone/>
              <a:defRPr sz="1200"/>
            </a:lvl2pPr>
            <a:lvl3pPr marL="913598" indent="0">
              <a:buNone/>
              <a:defRPr sz="1000"/>
            </a:lvl3pPr>
            <a:lvl4pPr marL="1370399" indent="0">
              <a:buNone/>
              <a:defRPr sz="900"/>
            </a:lvl4pPr>
            <a:lvl5pPr marL="1827200" indent="0">
              <a:buNone/>
              <a:defRPr sz="900"/>
            </a:lvl5pPr>
            <a:lvl6pPr marL="2283999" indent="0">
              <a:buNone/>
              <a:defRPr sz="900"/>
            </a:lvl6pPr>
            <a:lvl7pPr marL="2740799" indent="0">
              <a:buNone/>
              <a:defRPr sz="900"/>
            </a:lvl7pPr>
            <a:lvl8pPr marL="3197599" indent="0">
              <a:buNone/>
              <a:defRPr sz="900"/>
            </a:lvl8pPr>
            <a:lvl9pPr marL="36543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510647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798" indent="0">
              <a:buNone/>
              <a:defRPr sz="2800"/>
            </a:lvl2pPr>
            <a:lvl3pPr marL="913598" indent="0">
              <a:buNone/>
              <a:defRPr sz="2400"/>
            </a:lvl3pPr>
            <a:lvl4pPr marL="1370399" indent="0">
              <a:buNone/>
              <a:defRPr sz="2000"/>
            </a:lvl4pPr>
            <a:lvl5pPr marL="1827200" indent="0">
              <a:buNone/>
              <a:defRPr sz="2000"/>
            </a:lvl5pPr>
            <a:lvl6pPr marL="2283999" indent="0">
              <a:buNone/>
              <a:defRPr sz="2000"/>
            </a:lvl6pPr>
            <a:lvl7pPr marL="2740799" indent="0">
              <a:buNone/>
              <a:defRPr sz="2000"/>
            </a:lvl7pPr>
            <a:lvl8pPr marL="3197599" indent="0">
              <a:buNone/>
              <a:defRPr sz="2000"/>
            </a:lvl8pPr>
            <a:lvl9pPr marL="365439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472784"/>
            <a:ext cx="5486400" cy="670718"/>
          </a:xfrm>
        </p:spPr>
        <p:txBody>
          <a:bodyPr/>
          <a:lstStyle>
            <a:lvl1pPr marL="0" indent="0">
              <a:buNone/>
              <a:defRPr sz="1500"/>
            </a:lvl1pPr>
            <a:lvl2pPr marL="456798" indent="0">
              <a:buNone/>
              <a:defRPr sz="1200"/>
            </a:lvl2pPr>
            <a:lvl3pPr marL="913598" indent="0">
              <a:buNone/>
              <a:defRPr sz="1000"/>
            </a:lvl3pPr>
            <a:lvl4pPr marL="1370399" indent="0">
              <a:buNone/>
              <a:defRPr sz="900"/>
            </a:lvl4pPr>
            <a:lvl5pPr marL="1827200" indent="0">
              <a:buNone/>
              <a:defRPr sz="900"/>
            </a:lvl5pPr>
            <a:lvl6pPr marL="2283999" indent="0">
              <a:buNone/>
              <a:defRPr sz="900"/>
            </a:lvl6pPr>
            <a:lvl7pPr marL="2740799" indent="0">
              <a:buNone/>
              <a:defRPr sz="900"/>
            </a:lvl7pPr>
            <a:lvl8pPr marL="3197599" indent="0">
              <a:buNone/>
              <a:defRPr sz="900"/>
            </a:lvl8pPr>
            <a:lvl9pPr marL="36543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8868"/>
            <a:ext cx="8229600" cy="952500"/>
          </a:xfrm>
          <a:prstGeom prst="rect">
            <a:avLst/>
          </a:prstGeom>
        </p:spPr>
        <p:txBody>
          <a:bodyPr vert="horz" lIns="91361" tIns="45680" rIns="91361" bIns="456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333502"/>
            <a:ext cx="8229600" cy="3771635"/>
          </a:xfrm>
          <a:prstGeom prst="rect">
            <a:avLst/>
          </a:prstGeom>
        </p:spPr>
        <p:txBody>
          <a:bodyPr vert="horz" lIns="91361" tIns="45680" rIns="91361" bIns="4568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5296960"/>
            <a:ext cx="2133600" cy="304271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5296960"/>
            <a:ext cx="2895600" cy="304271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5296960"/>
            <a:ext cx="2133600" cy="304271"/>
          </a:xfrm>
          <a:prstGeom prst="rect">
            <a:avLst/>
          </a:prstGeom>
        </p:spPr>
        <p:txBody>
          <a:bodyPr vert="horz" lIns="91361" tIns="45680" rIns="91361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35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0" indent="-342600" algn="l" defTabSz="9135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9" indent="-285501" algn="l" defTabSz="9135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00" indent="-228400" algn="l" defTabSz="9135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99" indent="-228400" algn="l" defTabSz="9135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99" indent="-228400" algn="l" defTabSz="9135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99" indent="-228400" algn="l" defTabSz="913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99" indent="-228400" algn="l" defTabSz="913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99" indent="-228400" algn="l" defTabSz="913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97" indent="-228400" algn="l" defTabSz="913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8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9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0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99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99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99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98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-na-starinnyiy-gorod-Kasimov.jpg"/>
          <p:cNvPicPr>
            <a:picLocks noChangeAspect="1"/>
          </p:cNvPicPr>
          <p:nvPr/>
        </p:nvPicPr>
        <p:blipFill>
          <a:blip r:embed="rId2" cstate="print"/>
          <a:srcRect l="1637" b="30955"/>
          <a:stretch>
            <a:fillRect/>
          </a:stretch>
        </p:blipFill>
        <p:spPr>
          <a:xfrm>
            <a:off x="0" y="2619448"/>
            <a:ext cx="9144000" cy="309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Documents and Settings\Пользователь\Рабочий стол\конкурс\creative-for-powerpoint--hds-wallpaper-PPT.jpe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71470" y="-3235"/>
            <a:ext cx="9215470" cy="57182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500178"/>
            <a:ext cx="750099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 о выполнении конкурсного задания № 4</a:t>
            </a:r>
          </a:p>
          <a:p>
            <a:pPr algn="ctr">
              <a:defRPr/>
            </a:pPr>
            <a:endParaRPr lang="ru-RU" sz="1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Научно-практическая конференция</a:t>
            </a:r>
          </a:p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«Их жизнь – служение Касимовской земле»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-20"/>
            <a:ext cx="7786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Муниципальное образование – городской округ город Касимов Рязанской  области</a:t>
            </a:r>
          </a:p>
        </p:txBody>
      </p:sp>
      <p:pic>
        <p:nvPicPr>
          <p:cNvPr id="10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506540"/>
            <a:ext cx="771530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Конкурс городов России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«Города для детей. 2019»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1" r="31309"/>
          <a:stretch>
            <a:fillRect/>
          </a:stretch>
        </p:blipFill>
        <p:spPr bwMode="auto">
          <a:xfrm>
            <a:off x="2857488" y="428608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l="382" r="30927"/>
          <a:stretch>
            <a:fillRect/>
          </a:stretch>
        </p:blipFill>
        <p:spPr bwMode="auto">
          <a:xfrm>
            <a:off x="2857488" y="2928938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358082" y="1428740"/>
            <a:ext cx="164880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err="1" smtClean="0"/>
              <a:t>Сенюшкин</a:t>
            </a:r>
            <a:r>
              <a:rPr lang="ru-RU" sz="1400" dirty="0" smtClean="0"/>
              <a:t> К., СШ№7. </a:t>
            </a:r>
            <a:endParaRPr lang="ru-RU" sz="1400" dirty="0" smtClean="0"/>
          </a:p>
          <a:p>
            <a:pPr>
              <a:lnSpc>
                <a:spcPts val="1400"/>
              </a:lnSpc>
            </a:pPr>
            <a:r>
              <a:rPr lang="ru-RU" sz="1400" dirty="0" smtClean="0"/>
              <a:t>Доклад </a:t>
            </a:r>
            <a:r>
              <a:rPr lang="ru-RU" sz="1400" dirty="0" smtClean="0"/>
              <a:t>«Сын Мещеры – </a:t>
            </a:r>
            <a:r>
              <a:rPr lang="ru-RU" sz="1400" dirty="0" smtClean="0"/>
              <a:t>Геннадий Сергеевич </a:t>
            </a:r>
            <a:r>
              <a:rPr lang="ru-RU" sz="1400" dirty="0" smtClean="0"/>
              <a:t>Морозов»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40"/>
            <a:ext cx="171451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/>
              <a:t>Савина Д., 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РМК, </a:t>
            </a:r>
            <a:r>
              <a:rPr lang="ru-RU" sz="1400" dirty="0" err="1" smtClean="0"/>
              <a:t>касимовский</a:t>
            </a:r>
            <a:r>
              <a:rPr lang="ru-RU" sz="1400" dirty="0" smtClean="0"/>
              <a:t> филиал. </a:t>
            </a:r>
            <a:endParaRPr lang="ru-RU" sz="1400" dirty="0" smtClean="0"/>
          </a:p>
          <a:p>
            <a:pPr algn="r">
              <a:lnSpc>
                <a:spcPts val="1400"/>
              </a:lnSpc>
            </a:pPr>
            <a:r>
              <a:rPr lang="ru-RU" sz="1400" dirty="0" smtClean="0"/>
              <a:t>Доклад</a:t>
            </a:r>
            <a:r>
              <a:rPr lang="ru-RU" sz="1400" dirty="0" smtClean="0"/>
              <a:t> </a:t>
            </a:r>
            <a:r>
              <a:rPr lang="ru-RU" sz="1400" dirty="0" smtClean="0"/>
              <a:t> «</a:t>
            </a:r>
            <a:r>
              <a:rPr lang="ru-RU" sz="1400" dirty="0" smtClean="0"/>
              <a:t>Почётный </a:t>
            </a:r>
            <a:r>
              <a:rPr lang="ru-RU" sz="1400" dirty="0" smtClean="0"/>
              <a:t>гражданин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г</a:t>
            </a:r>
            <a:r>
              <a:rPr lang="ru-RU" sz="1400" dirty="0" smtClean="0"/>
              <a:t>. Касимова А.М. Ишимбаев»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928938"/>
            <a:ext cx="1714512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/>
              <a:t>Карпенко В., 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РМК, </a:t>
            </a:r>
            <a:r>
              <a:rPr lang="ru-RU" sz="1400" dirty="0" err="1" smtClean="0"/>
              <a:t>касимовский</a:t>
            </a:r>
            <a:r>
              <a:rPr lang="ru-RU" sz="1400" dirty="0" smtClean="0"/>
              <a:t> филиал</a:t>
            </a:r>
            <a:r>
              <a:rPr lang="ru-RU" sz="1400" dirty="0" smtClean="0"/>
              <a:t>.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Доклад </a:t>
            </a:r>
            <a:r>
              <a:rPr lang="ru-RU" sz="1400" dirty="0" smtClean="0"/>
              <a:t>«Почётный гражданин г. Касимова Родин Н.А.»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52356" y="2937173"/>
            <a:ext cx="164880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Паршина А., </a:t>
            </a:r>
          </a:p>
          <a:p>
            <a:pPr>
              <a:lnSpc>
                <a:spcPts val="1400"/>
              </a:lnSpc>
            </a:pPr>
            <a:r>
              <a:rPr lang="ru-RU" sz="1400" dirty="0" smtClean="0"/>
              <a:t>РМК, </a:t>
            </a:r>
            <a:r>
              <a:rPr lang="ru-RU" sz="1400" dirty="0" err="1" smtClean="0"/>
              <a:t>касимовский</a:t>
            </a:r>
            <a:r>
              <a:rPr lang="ru-RU" sz="1400" dirty="0" smtClean="0"/>
              <a:t> филиал . </a:t>
            </a:r>
            <a:endParaRPr lang="ru-RU" sz="1400" dirty="0" smtClean="0"/>
          </a:p>
          <a:p>
            <a:pPr>
              <a:lnSpc>
                <a:spcPts val="1400"/>
              </a:lnSpc>
            </a:pPr>
            <a:r>
              <a:rPr lang="ru-RU" sz="1400" dirty="0" smtClean="0"/>
              <a:t>Доклад </a:t>
            </a:r>
            <a:r>
              <a:rPr lang="ru-RU" sz="1400" dirty="0" smtClean="0"/>
              <a:t>«Почётный </a:t>
            </a:r>
            <a:r>
              <a:rPr lang="ru-RU" sz="1400" dirty="0" smtClean="0"/>
              <a:t>гражданин</a:t>
            </a:r>
          </a:p>
          <a:p>
            <a:pPr>
              <a:lnSpc>
                <a:spcPts val="1400"/>
              </a:lnSpc>
            </a:pPr>
            <a:r>
              <a:rPr lang="ru-RU" sz="1400" dirty="0" smtClean="0"/>
              <a:t>г</a:t>
            </a:r>
            <a:r>
              <a:rPr lang="ru-RU" sz="1400" dirty="0" smtClean="0"/>
              <a:t>. Касимова Морозов Г.С.»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 l="14883" r="16425"/>
          <a:stretch>
            <a:fillRect/>
          </a:stretch>
        </p:blipFill>
        <p:spPr bwMode="auto">
          <a:xfrm>
            <a:off x="5143504" y="428608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 l="10304" r="21005"/>
          <a:stretch>
            <a:fillRect/>
          </a:stretch>
        </p:blipFill>
        <p:spPr bwMode="auto">
          <a:xfrm>
            <a:off x="5143504" y="2928938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480" r="28829"/>
          <a:stretch>
            <a:fillRect/>
          </a:stretch>
        </p:blipFill>
        <p:spPr bwMode="auto">
          <a:xfrm>
            <a:off x="2928926" y="500046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 l="4961" r="26349"/>
          <a:stretch>
            <a:fillRect/>
          </a:stretch>
        </p:blipFill>
        <p:spPr bwMode="auto">
          <a:xfrm>
            <a:off x="2928926" y="3000376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29520" y="1500178"/>
            <a:ext cx="164880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Шибаева Е., </a:t>
            </a:r>
          </a:p>
          <a:p>
            <a:pPr>
              <a:lnSpc>
                <a:spcPts val="1400"/>
              </a:lnSpc>
            </a:pPr>
            <a:r>
              <a:rPr lang="ru-RU" sz="1400" dirty="0" smtClean="0"/>
              <a:t>РМК, </a:t>
            </a:r>
            <a:r>
              <a:rPr lang="ru-RU" sz="1400" dirty="0" err="1" smtClean="0"/>
              <a:t>касимовский</a:t>
            </a:r>
            <a:r>
              <a:rPr lang="ru-RU" sz="1400" dirty="0" smtClean="0"/>
              <a:t> филиал</a:t>
            </a:r>
            <a:r>
              <a:rPr lang="ru-RU" sz="1400" dirty="0" smtClean="0"/>
              <a:t>.</a:t>
            </a:r>
          </a:p>
          <a:p>
            <a:pPr>
              <a:lnSpc>
                <a:spcPts val="1400"/>
              </a:lnSpc>
            </a:pPr>
            <a:r>
              <a:rPr lang="ru-RU" sz="1400" dirty="0" smtClean="0"/>
              <a:t> </a:t>
            </a:r>
            <a:r>
              <a:rPr lang="ru-RU" sz="1400" dirty="0" smtClean="0"/>
              <a:t>Доклад «Золотой фонд нашего города» </a:t>
            </a:r>
            <a:endParaRPr lang="ru-RU" sz="1400" dirty="0" smtClean="0"/>
          </a:p>
          <a:p>
            <a:pPr>
              <a:lnSpc>
                <a:spcPts val="1400"/>
              </a:lnSpc>
            </a:pPr>
            <a:r>
              <a:rPr lang="ru-RU" sz="1400" dirty="0" smtClean="0"/>
              <a:t>(</a:t>
            </a:r>
            <a:r>
              <a:rPr lang="ru-RU" sz="1400" dirty="0" smtClean="0"/>
              <a:t>о Ф.А. </a:t>
            </a:r>
            <a:r>
              <a:rPr lang="ru-RU" sz="1400" dirty="0" err="1" smtClean="0"/>
              <a:t>Тугеевой</a:t>
            </a:r>
            <a:r>
              <a:rPr lang="ru-RU" sz="1400" dirty="0" smtClean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8688" y="1508413"/>
            <a:ext cx="164880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/>
              <a:t>Александрова Е., 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РПК в </a:t>
            </a:r>
            <a:r>
              <a:rPr lang="ru-RU" sz="1400" dirty="0" err="1" smtClean="0"/>
              <a:t>г.Касимове</a:t>
            </a:r>
            <a:r>
              <a:rPr lang="ru-RU" sz="1400" dirty="0" smtClean="0"/>
              <a:t>. Доклад «Учитель, творчество которого не угаснет» (о Б.Н. Александрове)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000376"/>
            <a:ext cx="1785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err="1" smtClean="0"/>
              <a:t>Кочетова</a:t>
            </a:r>
            <a:r>
              <a:rPr lang="ru-RU" sz="1400" dirty="0" smtClean="0"/>
              <a:t> П.,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СШ№3</a:t>
            </a:r>
            <a:r>
              <a:rPr lang="ru-RU" sz="1400" dirty="0" smtClean="0"/>
              <a:t>.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Доклад</a:t>
            </a:r>
            <a:endParaRPr lang="ru-RU" sz="1400" dirty="0" smtClean="0"/>
          </a:p>
          <a:p>
            <a:pPr algn="r">
              <a:lnSpc>
                <a:spcPts val="1400"/>
              </a:lnSpc>
            </a:pPr>
            <a:r>
              <a:rPr lang="ru-RU" sz="1400" dirty="0" smtClean="0"/>
              <a:t>«Заслуженный учитель России, почётный гражданин Касимова </a:t>
            </a:r>
            <a:r>
              <a:rPr lang="ru-RU" sz="1400" dirty="0" smtClean="0"/>
              <a:t>Лапина Г.В</a:t>
            </a:r>
            <a:r>
              <a:rPr lang="ru-RU" sz="1400" dirty="0" smtClean="0"/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3000376"/>
            <a:ext cx="1648800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Рубцова Е., Новикова Е., СШ№7. </a:t>
            </a:r>
            <a:endParaRPr lang="ru-RU" sz="1400" dirty="0" smtClean="0"/>
          </a:p>
          <a:p>
            <a:pPr>
              <a:lnSpc>
                <a:spcPts val="1400"/>
              </a:lnSpc>
            </a:pPr>
            <a:r>
              <a:rPr lang="ru-RU" sz="1400" dirty="0" smtClean="0"/>
              <a:t>Доклад  </a:t>
            </a:r>
            <a:r>
              <a:rPr lang="ru-RU" sz="1400" dirty="0" smtClean="0"/>
              <a:t>«Человек с неравнодушным сердцем» (о М.Н. </a:t>
            </a:r>
            <a:r>
              <a:rPr lang="ru-RU" sz="1400" dirty="0" err="1" smtClean="0"/>
              <a:t>Колпаковой</a:t>
            </a:r>
            <a:r>
              <a:rPr lang="ru-RU" sz="1400" dirty="0" smtClean="0"/>
              <a:t>)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 l="27285" r="4026"/>
          <a:stretch>
            <a:fillRect/>
          </a:stretch>
        </p:blipFill>
        <p:spPr bwMode="auto">
          <a:xfrm>
            <a:off x="5214942" y="500046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 l="20035" r="11274"/>
          <a:stretch>
            <a:fillRect/>
          </a:stretch>
        </p:blipFill>
        <p:spPr bwMode="auto">
          <a:xfrm>
            <a:off x="5214942" y="3000376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28662" y="3613386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1600" dirty="0" smtClean="0"/>
              <a:t>В ходе мероприятия демонстрировались видеоматериалы, созданные участниками проекта и архивные </a:t>
            </a:r>
            <a:r>
              <a:rPr lang="ru-RU" sz="1600" dirty="0" err="1" smtClean="0"/>
              <a:t>медиадокументы</a:t>
            </a:r>
            <a:r>
              <a:rPr lang="ru-RU" sz="1600" dirty="0" smtClean="0"/>
              <a:t>. Было предоставлено слово почётным гражданам города Касимова Геннадию Морозову, Галине Лапиной, Евгению Герасимову и Владиславу </a:t>
            </a:r>
            <a:r>
              <a:rPr lang="ru-RU" sz="1600" dirty="0" err="1" smtClean="0"/>
              <a:t>Палфёрову</a:t>
            </a:r>
            <a:r>
              <a:rPr lang="ru-RU" sz="1600" dirty="0" smtClean="0"/>
              <a:t>, которые обратились к детям.</a:t>
            </a:r>
          </a:p>
          <a:p>
            <a:pPr indent="354013"/>
            <a:r>
              <a:rPr lang="ru-RU" sz="1600" dirty="0" smtClean="0"/>
              <a:t>В завершении встречи организаторами проекта было принято решение о продолжении работы по популяризации опыта выдающихся земляков с целью патриотического воспитания молодёжи и об издании сборника материалов конференции.</a:t>
            </a:r>
            <a:endParaRPr lang="ru-RU" sz="1600" dirty="0"/>
          </a:p>
        </p:txBody>
      </p:sp>
      <p:pic>
        <p:nvPicPr>
          <p:cNvPr id="9" name="Рисунок 8" descr="2017.08.23_ЗАЛ Почетных (53).JPG"/>
          <p:cNvPicPr>
            <a:picLocks noChangeAspect="1"/>
          </p:cNvPicPr>
          <p:nvPr/>
        </p:nvPicPr>
        <p:blipFill>
          <a:blip r:embed="rId4" cstate="print"/>
          <a:srcRect t="10562"/>
          <a:stretch>
            <a:fillRect/>
          </a:stretch>
        </p:blipFill>
        <p:spPr>
          <a:xfrm>
            <a:off x="1571604" y="387422"/>
            <a:ext cx="4534338" cy="3041582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2017.08.23_ЗАЛ Почетных (53).JPG"/>
          <p:cNvPicPr>
            <a:picLocks noChangeAspect="1"/>
          </p:cNvPicPr>
          <p:nvPr/>
        </p:nvPicPr>
        <p:blipFill>
          <a:blip r:embed="rId5" cstate="print"/>
          <a:srcRect r="3960"/>
          <a:stretch>
            <a:fillRect/>
          </a:stretch>
        </p:blipFill>
        <p:spPr>
          <a:xfrm>
            <a:off x="6500826" y="416244"/>
            <a:ext cx="2071702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7.08.23_ЗАЛ Почетных (53).JPG"/>
          <p:cNvPicPr>
            <a:picLocks/>
          </p:cNvPicPr>
          <p:nvPr/>
        </p:nvPicPr>
        <p:blipFill>
          <a:blip r:embed="rId6" cstate="print"/>
          <a:srcRect t="9020"/>
          <a:stretch>
            <a:fillRect/>
          </a:stretch>
        </p:blipFill>
        <p:spPr>
          <a:xfrm>
            <a:off x="6500826" y="1987880"/>
            <a:ext cx="2073600" cy="1441124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torage.inovaco.ru/media/cache/c6/d6/40/22/64/89/c6d640226489465528ac6a8443ff10f5.jpg"/>
          <p:cNvPicPr>
            <a:picLocks noChangeAspect="1" noChangeArrowheads="1"/>
          </p:cNvPicPr>
          <p:nvPr/>
        </p:nvPicPr>
        <p:blipFill>
          <a:blip r:embed="rId3" cstate="print"/>
          <a:srcRect t="25272" b="12096"/>
          <a:stretch>
            <a:fillRect/>
          </a:stretch>
        </p:blipFill>
        <p:spPr bwMode="auto">
          <a:xfrm>
            <a:off x="4216849" y="3214690"/>
            <a:ext cx="4712869" cy="2186384"/>
          </a:xfrm>
          <a:prstGeom prst="rect">
            <a:avLst/>
          </a:prstGeom>
          <a:noFill/>
          <a:ln w="38100">
            <a:solidFill>
              <a:srgbClr val="007673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929253" y="321873"/>
            <a:ext cx="6892570" cy="821115"/>
          </a:xfrm>
          <a:prstGeom prst="rect">
            <a:avLst/>
          </a:prstGeom>
        </p:spPr>
        <p:txBody>
          <a:bodyPr wrap="square" lIns="51175" tIns="25587" rIns="51175" bIns="25587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В РЕЗУЛЬТАТЕ РЕАЛИЗАЦИИ ПРОЕКТА ИНФОРМАЦИЯ</a:t>
            </a:r>
          </a:p>
          <a:p>
            <a:pPr algn="ctr"/>
            <a:r>
              <a:rPr lang="ru-RU" sz="16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О ПОЧЁТНЫХ ГРАЖДАНАХ, ИХ ЗАСЛУГАХ И ДОСТИЖЕНИЯХ</a:t>
            </a:r>
          </a:p>
          <a:p>
            <a:pPr algn="ctr"/>
            <a:r>
              <a:rPr lang="ru-RU" sz="16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БУДЕТ ДОСТУПНА  ШИРОКОМУ  КРУГУ  ПОЛЬЗОВАТЕЛЕЙ  В</a:t>
            </a:r>
            <a:endParaRPr lang="ru-RU" sz="1600" b="1" dirty="0">
              <a:ln>
                <a:solidFill>
                  <a:srgbClr val="007673"/>
                </a:solidFill>
              </a:ln>
              <a:solidFill>
                <a:srgbClr val="00767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410" y="4001994"/>
            <a:ext cx="1258466" cy="602001"/>
          </a:xfrm>
          <a:prstGeom prst="roundRect">
            <a:avLst/>
          </a:prstGeom>
          <a:solidFill>
            <a:srgbClr val="005C5A"/>
          </a:solidFill>
          <a:ln>
            <a:solidFill>
              <a:schemeClr val="accent1"/>
            </a:solidFill>
          </a:ln>
        </p:spPr>
        <p:txBody>
          <a:bodyPr wrap="square" lIns="51175" tIns="25587" rIns="51175" bIns="25587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Целевая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аудитория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flipV="1">
            <a:off x="2536073" y="3500442"/>
            <a:ext cx="321415" cy="1587022"/>
          </a:xfrm>
          <a:prstGeom prst="rightBrace">
            <a:avLst/>
          </a:prstGeom>
          <a:ln w="38100">
            <a:solidFill>
              <a:srgbClr val="007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175" tIns="25587" rIns="51175" bIns="25587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28926" y="3885096"/>
            <a:ext cx="1172296" cy="790337"/>
          </a:xfrm>
          <a:prstGeom prst="rect">
            <a:avLst/>
          </a:prstGeom>
          <a:noFill/>
        </p:spPr>
        <p:txBody>
          <a:bodyPr wrap="none" lIns="51175" tIns="25587" rIns="51175" bIns="25587" rtlCol="0">
            <a:spAutoFit/>
          </a:bodyPr>
          <a:lstStyle/>
          <a:p>
            <a:r>
              <a:rPr lang="ru-RU" sz="1600" dirty="0" smtClean="0"/>
              <a:t>школьники, </a:t>
            </a:r>
          </a:p>
          <a:p>
            <a:r>
              <a:rPr lang="ru-RU" sz="1600" dirty="0" smtClean="0"/>
              <a:t>студенты, </a:t>
            </a:r>
          </a:p>
          <a:p>
            <a:r>
              <a:rPr lang="ru-RU" sz="1600" dirty="0" err="1" smtClean="0"/>
              <a:t>касимовцы</a:t>
            </a:r>
            <a:endParaRPr lang="ru-RU" sz="16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000678" y="1131082"/>
            <a:ext cx="6658844" cy="7364"/>
          </a:xfrm>
          <a:prstGeom prst="line">
            <a:avLst/>
          </a:prstGeom>
          <a:ln w="38100">
            <a:solidFill>
              <a:srgbClr val="007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6"/>
          <p:cNvGrpSpPr/>
          <p:nvPr/>
        </p:nvGrpSpPr>
        <p:grpSpPr>
          <a:xfrm>
            <a:off x="2892928" y="1357302"/>
            <a:ext cx="1464758" cy="1587021"/>
            <a:chOff x="-22223" y="0"/>
            <a:chExt cx="2682265" cy="285751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58" y="0"/>
              <a:ext cx="2652484" cy="2857519"/>
            </a:xfrm>
            <a:prstGeom prst="roundRect">
              <a:avLst>
                <a:gd name="adj" fmla="val 10000"/>
              </a:avLst>
            </a:prstGeom>
            <a:noFill/>
            <a:ln w="38100">
              <a:solidFill>
                <a:srgbClr val="007673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-22223" y="1785949"/>
              <a:ext cx="2652484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966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ШКОЛЬНЫХ БИБЛИОТЕКАХ</a:t>
              </a:r>
              <a:endParaRPr lang="ru-RU" sz="1400" b="1" dirty="0"/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3071802" y="1476328"/>
            <a:ext cx="1060809" cy="666246"/>
            <a:chOff x="272807" y="1340399"/>
            <a:chExt cx="2121987" cy="11996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72807" y="1340399"/>
              <a:ext cx="2121987" cy="1199612"/>
            </a:xfrm>
            <a:prstGeom prst="roundRect">
              <a:avLst>
                <a:gd name="adj" fmla="val 10000"/>
              </a:avLst>
            </a:prstGeom>
            <a:solidFill>
              <a:srgbClr val="007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6"/>
            <p:cNvSpPr/>
            <p:nvPr/>
          </p:nvSpPr>
          <p:spPr>
            <a:xfrm>
              <a:off x="307942" y="1375534"/>
              <a:ext cx="2051717" cy="112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20015" rIns="160020" bIns="120015" numCol="1" spcCol="1270" anchor="ctr" anchorCtr="0">
              <a:noAutofit/>
            </a:bodyPr>
            <a:lstStyle/>
            <a:p>
              <a:pPr algn="ctr" defTabSz="1567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6</a:t>
              </a:r>
              <a:endParaRPr lang="ru-RU" sz="3500" dirty="0"/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4428616" y="1357302"/>
            <a:ext cx="1464758" cy="1587021"/>
            <a:chOff x="-22223" y="0"/>
            <a:chExt cx="2682265" cy="285751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558" y="0"/>
              <a:ext cx="2652484" cy="2857519"/>
            </a:xfrm>
            <a:prstGeom prst="roundRect">
              <a:avLst>
                <a:gd name="adj" fmla="val 10000"/>
              </a:avLst>
            </a:prstGeom>
            <a:noFill/>
            <a:ln w="38100">
              <a:solidFill>
                <a:srgbClr val="007673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-22223" y="1785949"/>
              <a:ext cx="2652484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966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БИБЛИОТЕКАХ ССУЗОВ</a:t>
              </a:r>
              <a:endParaRPr lang="ru-RU" sz="1400" b="1" dirty="0"/>
            </a:p>
          </p:txBody>
        </p:sp>
      </p:grpSp>
      <p:grpSp>
        <p:nvGrpSpPr>
          <p:cNvPr id="5" name="Группа 32"/>
          <p:cNvGrpSpPr/>
          <p:nvPr/>
        </p:nvGrpSpPr>
        <p:grpSpPr>
          <a:xfrm>
            <a:off x="4643441" y="1476328"/>
            <a:ext cx="1060809" cy="666246"/>
            <a:chOff x="272807" y="1340399"/>
            <a:chExt cx="2121987" cy="119961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72807" y="1340399"/>
              <a:ext cx="2121987" cy="1199612"/>
            </a:xfrm>
            <a:prstGeom prst="roundRect">
              <a:avLst>
                <a:gd name="adj" fmla="val 10000"/>
              </a:avLst>
            </a:prstGeom>
            <a:solidFill>
              <a:srgbClr val="007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6"/>
            <p:cNvSpPr/>
            <p:nvPr/>
          </p:nvSpPr>
          <p:spPr>
            <a:xfrm>
              <a:off x="307942" y="1375534"/>
              <a:ext cx="2051717" cy="112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20015" rIns="160020" bIns="120015" numCol="1" spcCol="1270" anchor="ctr" anchorCtr="0">
              <a:noAutofit/>
            </a:bodyPr>
            <a:lstStyle/>
            <a:p>
              <a:pPr algn="ctr" defTabSz="1567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4</a:t>
              </a:r>
              <a:endParaRPr lang="ru-RU" sz="3500" dirty="0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5964762" y="1376716"/>
            <a:ext cx="1464758" cy="1587021"/>
            <a:chOff x="-22223" y="0"/>
            <a:chExt cx="2682265" cy="285751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558" y="0"/>
              <a:ext cx="2652484" cy="2857519"/>
            </a:xfrm>
            <a:prstGeom prst="roundRect">
              <a:avLst>
                <a:gd name="adj" fmla="val 10000"/>
              </a:avLst>
            </a:prstGeom>
            <a:noFill/>
            <a:ln w="38100">
              <a:solidFill>
                <a:srgbClr val="007673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-22223" y="1785949"/>
              <a:ext cx="2652484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966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БИБЛИОТЕКЕ МУЗЕЯ</a:t>
              </a:r>
              <a:endParaRPr lang="ru-RU" sz="1400" b="1" dirty="0"/>
            </a:p>
          </p:txBody>
        </p:sp>
      </p:grpSp>
      <p:grpSp>
        <p:nvGrpSpPr>
          <p:cNvPr id="7" name="Группа 38"/>
          <p:cNvGrpSpPr/>
          <p:nvPr/>
        </p:nvGrpSpPr>
        <p:grpSpPr>
          <a:xfrm>
            <a:off x="6195266" y="1476328"/>
            <a:ext cx="1060809" cy="666246"/>
            <a:chOff x="272807" y="1340399"/>
            <a:chExt cx="2121987" cy="1199612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72807" y="1340399"/>
              <a:ext cx="2121987" cy="1199612"/>
            </a:xfrm>
            <a:prstGeom prst="roundRect">
              <a:avLst>
                <a:gd name="adj" fmla="val 10000"/>
              </a:avLst>
            </a:prstGeom>
            <a:solidFill>
              <a:srgbClr val="007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6"/>
            <p:cNvSpPr/>
            <p:nvPr/>
          </p:nvSpPr>
          <p:spPr>
            <a:xfrm>
              <a:off x="307942" y="1375534"/>
              <a:ext cx="2051717" cy="112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20015" rIns="160020" bIns="120015" numCol="1" spcCol="1270" anchor="ctr" anchorCtr="0">
              <a:noAutofit/>
            </a:bodyPr>
            <a:lstStyle/>
            <a:p>
              <a:pPr algn="ctr" defTabSz="1567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1</a:t>
              </a:r>
              <a:endParaRPr lang="ru-RU" sz="3500" dirty="0"/>
            </a:p>
          </p:txBody>
        </p:sp>
      </p:grpSp>
      <p:grpSp>
        <p:nvGrpSpPr>
          <p:cNvPr id="8" name="Группа 47"/>
          <p:cNvGrpSpPr/>
          <p:nvPr/>
        </p:nvGrpSpPr>
        <p:grpSpPr>
          <a:xfrm>
            <a:off x="1357290" y="1357302"/>
            <a:ext cx="1464758" cy="1587021"/>
            <a:chOff x="-22223" y="0"/>
            <a:chExt cx="2682265" cy="285751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558" y="0"/>
              <a:ext cx="2652484" cy="2857519"/>
            </a:xfrm>
            <a:prstGeom prst="roundRect">
              <a:avLst>
                <a:gd name="adj" fmla="val 10000"/>
              </a:avLst>
            </a:prstGeom>
            <a:noFill/>
            <a:ln w="38100">
              <a:solidFill>
                <a:srgbClr val="007673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-22223" y="1785949"/>
              <a:ext cx="2652484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966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ГОРОДСКИХ БИБЛИОТЕКАХ</a:t>
              </a:r>
              <a:endParaRPr lang="ru-RU" sz="1400" b="1" dirty="0"/>
            </a:p>
          </p:txBody>
        </p:sp>
      </p:grpSp>
      <p:grpSp>
        <p:nvGrpSpPr>
          <p:cNvPr id="10" name="Группа 50"/>
          <p:cNvGrpSpPr/>
          <p:nvPr/>
        </p:nvGrpSpPr>
        <p:grpSpPr>
          <a:xfrm>
            <a:off x="1571607" y="1476328"/>
            <a:ext cx="1060809" cy="666246"/>
            <a:chOff x="272807" y="1340399"/>
            <a:chExt cx="2121987" cy="119961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72807" y="1340399"/>
              <a:ext cx="2121987" cy="1199612"/>
            </a:xfrm>
            <a:prstGeom prst="roundRect">
              <a:avLst>
                <a:gd name="adj" fmla="val 10000"/>
              </a:avLst>
            </a:prstGeom>
            <a:solidFill>
              <a:srgbClr val="007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6"/>
            <p:cNvSpPr/>
            <p:nvPr/>
          </p:nvSpPr>
          <p:spPr>
            <a:xfrm>
              <a:off x="307942" y="1375534"/>
              <a:ext cx="2051717" cy="112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20015" rIns="160020" bIns="120015" numCol="1" spcCol="1270" anchor="ctr" anchorCtr="0">
              <a:noAutofit/>
            </a:bodyPr>
            <a:lstStyle/>
            <a:p>
              <a:pPr algn="ctr" defTabSz="1567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10</a:t>
              </a:r>
              <a:endParaRPr lang="ru-RU" sz="3500" dirty="0"/>
            </a:p>
          </p:txBody>
        </p:sp>
      </p:grpSp>
      <p:grpSp>
        <p:nvGrpSpPr>
          <p:cNvPr id="11" name="Группа 53"/>
          <p:cNvGrpSpPr/>
          <p:nvPr/>
        </p:nvGrpSpPr>
        <p:grpSpPr>
          <a:xfrm>
            <a:off x="7536398" y="1357302"/>
            <a:ext cx="1464758" cy="1587021"/>
            <a:chOff x="-22223" y="0"/>
            <a:chExt cx="2682265" cy="2857519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7558" y="0"/>
              <a:ext cx="2652484" cy="2857519"/>
            </a:xfrm>
            <a:prstGeom prst="roundRect">
              <a:avLst>
                <a:gd name="adj" fmla="val 10000"/>
              </a:avLst>
            </a:prstGeom>
            <a:noFill/>
            <a:ln w="38100">
              <a:solidFill>
                <a:srgbClr val="007673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-22223" y="1785949"/>
              <a:ext cx="2652484" cy="857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966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ДРУГИХ БИБЛИОТЕКАХ</a:t>
              </a:r>
              <a:endParaRPr lang="ru-RU" sz="1400" b="1" dirty="0"/>
            </a:p>
          </p:txBody>
        </p:sp>
      </p:grpSp>
      <p:grpSp>
        <p:nvGrpSpPr>
          <p:cNvPr id="13" name="Группа 56"/>
          <p:cNvGrpSpPr/>
          <p:nvPr/>
        </p:nvGrpSpPr>
        <p:grpSpPr>
          <a:xfrm>
            <a:off x="7797474" y="1476328"/>
            <a:ext cx="1060809" cy="666246"/>
            <a:chOff x="272807" y="1340399"/>
            <a:chExt cx="2121987" cy="119961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72807" y="1340399"/>
              <a:ext cx="2121987" cy="1199612"/>
            </a:xfrm>
            <a:prstGeom prst="roundRect">
              <a:avLst>
                <a:gd name="adj" fmla="val 10000"/>
              </a:avLst>
            </a:prstGeom>
            <a:solidFill>
              <a:srgbClr val="0076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6"/>
            <p:cNvSpPr/>
            <p:nvPr/>
          </p:nvSpPr>
          <p:spPr>
            <a:xfrm>
              <a:off x="307942" y="1375534"/>
              <a:ext cx="2051717" cy="112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20015" rIns="160020" bIns="120015" numCol="1" spcCol="1270" anchor="ctr" anchorCtr="0">
              <a:noAutofit/>
            </a:bodyPr>
            <a:lstStyle/>
            <a:p>
              <a:pPr algn="ctr" defTabSz="1567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3</a:t>
              </a:r>
              <a:endParaRPr lang="ru-RU" sz="3500" dirty="0"/>
            </a:p>
          </p:txBody>
        </p:sp>
      </p:grpSp>
      <p:pic>
        <p:nvPicPr>
          <p:cNvPr id="42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-na-starinnyiy-gorod-Kasimov.jpg"/>
          <p:cNvPicPr>
            <a:picLocks noChangeAspect="1"/>
          </p:cNvPicPr>
          <p:nvPr/>
        </p:nvPicPr>
        <p:blipFill>
          <a:blip r:embed="rId2" cstate="print"/>
          <a:srcRect l="1637" b="30955"/>
          <a:stretch>
            <a:fillRect/>
          </a:stretch>
        </p:blipFill>
        <p:spPr>
          <a:xfrm>
            <a:off x="0" y="2619448"/>
            <a:ext cx="9144000" cy="309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Documents and Settings\Пользователь\Рабочий стол\конкурс\creative-for-powerpoint--hds-wallpaper-PPT.jpe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71470" y="-3235"/>
            <a:ext cx="9215470" cy="57182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1500178"/>
            <a:ext cx="750099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 о выполнении конкурсного задания № 4</a:t>
            </a:r>
          </a:p>
          <a:p>
            <a:pPr algn="ctr">
              <a:defRPr/>
            </a:pPr>
            <a:endParaRPr lang="ru-RU" sz="1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Научно-практическая конференция</a:t>
            </a:r>
          </a:p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«Их жизнь – служение Касимовской земле»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-20"/>
            <a:ext cx="7786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Муниципальное образование – городской округ город Касимов Рязанской  области</a:t>
            </a:r>
          </a:p>
        </p:txBody>
      </p:sp>
      <p:pic>
        <p:nvPicPr>
          <p:cNvPr id="10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506540"/>
            <a:ext cx="771530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Конкурс городов России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«Города для детей. 2019»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071538" y="3770291"/>
            <a:ext cx="7786742" cy="1658977"/>
          </a:xfrm>
          <a:prstGeom prst="roundRect">
            <a:avLst>
              <a:gd name="adj" fmla="val 23357"/>
            </a:avLst>
          </a:prstGeom>
          <a:noFill/>
          <a:ln w="19050">
            <a:noFill/>
          </a:ln>
        </p:spPr>
        <p:txBody>
          <a:bodyPr wrap="square" lIns="51175" tIns="25587" rIns="51175" bIns="25587">
            <a:spAutoFit/>
          </a:bodyPr>
          <a:lstStyle/>
          <a:p>
            <a:pPr indent="354013" algn="just"/>
            <a:r>
              <a:rPr lang="ru-RU" dirty="0" smtClean="0"/>
              <a:t>25 сентября в рамках городского проекта «Почётные граждане города Касимова» прошла научно-практическая конференция «Их жизнь – служение Касимовской земле». На ней были подведены итоги его реализации и намечены перспективы дальнейшего развития.</a:t>
            </a:r>
          </a:p>
          <a:p>
            <a:pPr indent="354013" algn="just"/>
            <a:r>
              <a:rPr lang="ru-RU" dirty="0" smtClean="0"/>
              <a:t>Конференция состоялась в рамках конкурса «Города для детей. 2019».</a:t>
            </a:r>
            <a:endParaRPr lang="ru-RU" dirty="0"/>
          </a:p>
        </p:txBody>
      </p:sp>
      <p:pic>
        <p:nvPicPr>
          <p:cNvPr id="19" name="Рисунок 18" descr="Логотип ПГ-2.png"/>
          <p:cNvPicPr>
            <a:picLocks noChangeAspect="1"/>
          </p:cNvPicPr>
          <p:nvPr/>
        </p:nvPicPr>
        <p:blipFill>
          <a:blip r:embed="rId4" cstate="print"/>
          <a:srcRect b="5552"/>
          <a:stretch>
            <a:fillRect/>
          </a:stretch>
        </p:blipFill>
        <p:spPr>
          <a:xfrm>
            <a:off x="1565027" y="285732"/>
            <a:ext cx="3287957" cy="3143272"/>
          </a:xfrm>
          <a:prstGeom prst="rect">
            <a:avLst/>
          </a:prstGeom>
        </p:spPr>
      </p:pic>
      <p:pic>
        <p:nvPicPr>
          <p:cNvPr id="20" name="Рисунок 19" descr="IMG_17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70"/>
            <a:ext cx="3857652" cy="289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почетный гражданин\0_a4428_173b4a6e_X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952487"/>
            <a:ext cx="385765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Буклет_почет.гражд-без годов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645826"/>
            <a:ext cx="3143272" cy="1831068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pic>
        <p:nvPicPr>
          <p:cNvPr id="15" name="Рисунок 14" descr="Буклет_почет.гражд-без годов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508138"/>
            <a:ext cx="3143272" cy="1885148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714976" y="80214"/>
            <a:ext cx="7429024" cy="728782"/>
          </a:xfrm>
          <a:prstGeom prst="rect">
            <a:avLst/>
          </a:prstGeom>
          <a:noFill/>
        </p:spPr>
        <p:txBody>
          <a:bodyPr wrap="square" lIns="51175" tIns="25587" rIns="51175" bIns="25587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Почётные  граждане  Касимова – </a:t>
            </a:r>
          </a:p>
          <a:p>
            <a:pPr algn="ctr"/>
            <a:r>
              <a:rPr lang="ru-RU" sz="22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знаковые  личности  современной  истории</a:t>
            </a:r>
            <a:endParaRPr lang="ru-RU" sz="2200" b="1" dirty="0">
              <a:ln>
                <a:solidFill>
                  <a:srgbClr val="007673"/>
                </a:solidFill>
              </a:ln>
              <a:solidFill>
                <a:srgbClr val="007673"/>
              </a:solidFill>
            </a:endParaRPr>
          </a:p>
        </p:txBody>
      </p:sp>
      <p:pic>
        <p:nvPicPr>
          <p:cNvPr id="12" name="Рисунок 11" descr="сай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133165"/>
            <a:ext cx="2000264" cy="2343729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pic>
        <p:nvPicPr>
          <p:cNvPr id="8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8524"/>
          <a:stretch>
            <a:fillRect/>
          </a:stretch>
        </p:blipFill>
        <p:spPr bwMode="auto">
          <a:xfrm>
            <a:off x="4929190" y="142856"/>
            <a:ext cx="2402378" cy="146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85852" y="314325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Проект «Почётные граждане города Касимова» направлен на: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3499029"/>
            <a:ext cx="75724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 smtClean="0"/>
              <a:t>Популяризацию исторического наследия города и патриотическое воспитание подрастающего поколения на достойных примерах  жизни выдающихся земляков.</a:t>
            </a:r>
          </a:p>
          <a:p>
            <a:pPr lvl="0">
              <a:spcBef>
                <a:spcPts val="600"/>
              </a:spcBef>
            </a:pPr>
            <a:r>
              <a:rPr lang="ru-RU" sz="1600" dirty="0" smtClean="0"/>
              <a:t>Развитие интереса детей и подростков к изучению краеведческого и историко-культурного наследия родного города.</a:t>
            </a:r>
          </a:p>
          <a:p>
            <a:pPr lvl="0">
              <a:spcBef>
                <a:spcPts val="600"/>
              </a:spcBef>
            </a:pPr>
            <a:r>
              <a:rPr lang="ru-RU" sz="1600" dirty="0" smtClean="0"/>
              <a:t>Создание единого информационного ресурса, объединяющего материалы о почётных гражданах города Касимова, собранные МБУК «Центральная библиотека им. Л.А. Малюгина» в рамках городского проекта «Почётные граждане города Касимова».</a:t>
            </a:r>
          </a:p>
        </p:txBody>
      </p:sp>
      <p:pic>
        <p:nvPicPr>
          <p:cNvPr id="19" name="Рисунок 18" descr="галочка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928662" y="3500442"/>
            <a:ext cx="343837" cy="309003"/>
          </a:xfrm>
          <a:prstGeom prst="rect">
            <a:avLst/>
          </a:prstGeom>
        </p:spPr>
      </p:pic>
      <p:pic>
        <p:nvPicPr>
          <p:cNvPr id="20" name="Рисунок 19" descr="галочка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928662" y="4620199"/>
            <a:ext cx="343837" cy="309003"/>
          </a:xfrm>
          <a:prstGeom prst="rect">
            <a:avLst/>
          </a:prstGeom>
        </p:spPr>
      </p:pic>
      <p:pic>
        <p:nvPicPr>
          <p:cNvPr id="9" name="Рисунок 8" descr="2017.08.23_ЗАЛ Почетных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785798"/>
            <a:ext cx="3809619" cy="21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7154 (NXPowerLite).JPG"/>
          <p:cNvPicPr>
            <a:picLocks noChangeAspect="1"/>
          </p:cNvPicPr>
          <p:nvPr/>
        </p:nvPicPr>
        <p:blipFill>
          <a:blip r:embed="rId7" cstate="print"/>
          <a:srcRect t="16539"/>
          <a:stretch>
            <a:fillRect/>
          </a:stretch>
        </p:blipFill>
        <p:spPr>
          <a:xfrm>
            <a:off x="6500826" y="1428740"/>
            <a:ext cx="2398222" cy="150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Рисунок 20" descr="галочка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928662" y="4071946"/>
            <a:ext cx="343837" cy="3090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00100" y="3089037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/>
            <a:r>
              <a:rPr lang="ru-RU" sz="1600" dirty="0" smtClean="0"/>
              <a:t>Мероприятие, организованное Центральной библиотекой им. Л.А. Малюгина, состоялось на площадке учреждения и его обособленного подразделения – ЦДБ им. А.В. Ганзен. Пленарное заседание прошло в форме телемоста между ними. </a:t>
            </a:r>
          </a:p>
          <a:p>
            <a:pPr lvl="0" indent="354013"/>
            <a:r>
              <a:rPr lang="ru-RU" sz="1600" dirty="0" smtClean="0"/>
              <a:t>Продолжилась работа в секциях: на первой был представлен опыт учреждений, их методические наработки; на второй – исследовательские работы школьников и студентов. </a:t>
            </a:r>
          </a:p>
          <a:p>
            <a:pPr indent="354013"/>
            <a:r>
              <a:rPr lang="ru-RU" sz="1600" dirty="0" smtClean="0"/>
              <a:t>В работе форума приняли участие представители администрации города, учреждений культуры и образования, школьники и студенты, почётные граждане. Их приветствовала заместитель главы администрации Касимова по социальным вопросам Елена Козлова.</a:t>
            </a:r>
          </a:p>
        </p:txBody>
      </p:sp>
      <p:pic>
        <p:nvPicPr>
          <p:cNvPr id="10" name="Рисунок 9" descr="cgmuxVNblZk.jpg"/>
          <p:cNvPicPr>
            <a:picLocks noChangeAspect="1"/>
          </p:cNvPicPr>
          <p:nvPr/>
        </p:nvPicPr>
        <p:blipFill>
          <a:blip r:embed="rId4" cstate="print"/>
          <a:srcRect l="20612" t="11373"/>
          <a:stretch>
            <a:fillRect/>
          </a:stretch>
        </p:blipFill>
        <p:spPr>
          <a:xfrm>
            <a:off x="1428728" y="357170"/>
            <a:ext cx="338140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N1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3966" y="357170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Б_логотип2.png"/>
          <p:cNvPicPr>
            <a:picLocks noChangeAspect="1"/>
          </p:cNvPicPr>
          <p:nvPr/>
        </p:nvPicPr>
        <p:blipFill>
          <a:blip r:embed="rId3" cstate="print"/>
          <a:srcRect l="7143" t="10575" r="7143" b="8351"/>
          <a:stretch>
            <a:fillRect/>
          </a:stretch>
        </p:blipFill>
        <p:spPr>
          <a:xfrm>
            <a:off x="6777260" y="71418"/>
            <a:ext cx="1866706" cy="16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D:\ИБО\МЕРОПРИЯТИЯ\2017_ПОЧЕТНЫЕ ГРАЖДАНЕ\ПЕРСОНАЛИИ\Ишимбаев\МН_2006.09.07_Стр.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80200" y="2961946"/>
            <a:ext cx="848660" cy="1110000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pic>
        <p:nvPicPr>
          <p:cNvPr id="16" name="Picture 5" descr="D:\ИБО\МЕРОПРИЯТИЯ\2017_ПОЧЕТНЫЕ ГРАЖДАНЕ\ПЕРСОНАЛИИ\Ишимбаев\ИшимбаевА.М.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00364" y="2961946"/>
            <a:ext cx="1750102" cy="1110000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277913" y="2388388"/>
            <a:ext cx="1222651" cy="329586"/>
          </a:xfrm>
          <a:prstGeom prst="roundRect">
            <a:avLst/>
          </a:prstGeom>
          <a:noFill/>
          <a:ln w="38100">
            <a:solidFill>
              <a:srgbClr val="007673"/>
            </a:solidFill>
          </a:ln>
        </p:spPr>
        <p:txBody>
          <a:bodyPr wrap="square" lIns="51175" tIns="25587" rIns="51175" bIns="25587">
            <a:spAutoFit/>
          </a:bodyPr>
          <a:lstStyle/>
          <a:p>
            <a:pPr lvl="0" algn="ctr"/>
            <a:r>
              <a:rPr lang="ru-RU" sz="1600" dirty="0" smtClean="0"/>
              <a:t>Фотографии</a:t>
            </a:r>
            <a:endParaRPr lang="ru-RU" sz="1600" dirty="0"/>
          </a:p>
        </p:txBody>
      </p:sp>
      <p:pic>
        <p:nvPicPr>
          <p:cNvPr id="20" name="Рисунок 19" descr="стрелка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5826194" y="839431"/>
            <a:ext cx="899844" cy="120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679224" y="232176"/>
            <a:ext cx="3071301" cy="1587896"/>
          </a:xfrm>
          <a:prstGeom prst="roundRect">
            <a:avLst>
              <a:gd name="adj" fmla="val 23357"/>
            </a:avLst>
          </a:prstGeom>
          <a:noFill/>
          <a:ln w="38100">
            <a:solidFill>
              <a:srgbClr val="007673"/>
            </a:solidFill>
          </a:ln>
        </p:spPr>
        <p:txBody>
          <a:bodyPr wrap="square" lIns="51175" tIns="25587" rIns="51175" bIns="25587">
            <a:spAutoFit/>
          </a:bodyPr>
          <a:lstStyle/>
          <a:p>
            <a:pPr lvl="0" algn="ctr"/>
            <a:r>
              <a:rPr lang="ru-RU" sz="25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СОБРАНО БОЛЕЕ</a:t>
            </a:r>
          </a:p>
          <a:p>
            <a:pPr lvl="0" algn="ctr"/>
            <a:r>
              <a:rPr lang="ru-RU" sz="25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  <a:latin typeface="Adver Gothic" pitchFamily="34" charset="0"/>
              </a:rPr>
              <a:t>2000</a:t>
            </a:r>
            <a:r>
              <a:rPr lang="ru-RU" sz="2500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 документов</a:t>
            </a:r>
            <a:endParaRPr lang="ru-RU" b="1" dirty="0" smtClean="0">
              <a:ln>
                <a:solidFill>
                  <a:srgbClr val="007673"/>
                </a:solidFill>
              </a:ln>
              <a:solidFill>
                <a:srgbClr val="007673"/>
              </a:solidFill>
            </a:endParaRPr>
          </a:p>
          <a:p>
            <a:pPr algn="ctr"/>
            <a:r>
              <a:rPr lang="ru-RU" b="1" dirty="0" smtClean="0">
                <a:ln>
                  <a:solidFill>
                    <a:srgbClr val="007673"/>
                  </a:solidFill>
                </a:ln>
                <a:solidFill>
                  <a:srgbClr val="007673"/>
                </a:solidFill>
              </a:rPr>
              <a:t>с XIX века по настоящее время</a:t>
            </a:r>
            <a:endParaRPr lang="ru-RU" b="1" dirty="0">
              <a:ln>
                <a:solidFill>
                  <a:srgbClr val="007673"/>
                </a:solidFill>
              </a:ln>
              <a:solidFill>
                <a:srgbClr val="007673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57860" y="2285996"/>
            <a:ext cx="1296000" cy="602001"/>
          </a:xfrm>
          <a:prstGeom prst="roundRect">
            <a:avLst/>
          </a:prstGeom>
          <a:noFill/>
          <a:ln w="38100">
            <a:solidFill>
              <a:srgbClr val="007673"/>
            </a:solidFill>
          </a:ln>
        </p:spPr>
        <p:txBody>
          <a:bodyPr wrap="square" lIns="51175" tIns="25587" rIns="51175" bIns="25587">
            <a:spAutoFit/>
          </a:bodyPr>
          <a:lstStyle/>
          <a:p>
            <a:pPr lvl="0" algn="ctr"/>
            <a:r>
              <a:rPr lang="ru-RU" sz="1600" dirty="0" smtClean="0"/>
              <a:t>Газетные статьи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36267" y="2388388"/>
            <a:ext cx="1678873" cy="329586"/>
          </a:xfrm>
          <a:prstGeom prst="roundRect">
            <a:avLst/>
          </a:prstGeom>
          <a:noFill/>
          <a:ln w="38100">
            <a:solidFill>
              <a:srgbClr val="007673"/>
            </a:solidFill>
          </a:ln>
        </p:spPr>
        <p:txBody>
          <a:bodyPr wrap="square" lIns="51175" tIns="25587" rIns="51175" bIns="25587">
            <a:spAutoFit/>
          </a:bodyPr>
          <a:lstStyle/>
          <a:p>
            <a:pPr algn="ctr"/>
            <a:r>
              <a:rPr lang="ru-RU" sz="1600" dirty="0" err="1" smtClean="0"/>
              <a:t>Видеодокументы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79074" y="2285996"/>
            <a:ext cx="1296000" cy="602001"/>
          </a:xfrm>
          <a:prstGeom prst="roundRect">
            <a:avLst/>
          </a:prstGeom>
          <a:ln w="38100">
            <a:solidFill>
              <a:srgbClr val="007673"/>
            </a:solidFill>
          </a:ln>
        </p:spPr>
        <p:txBody>
          <a:bodyPr wrap="square" lIns="51175" tIns="25587" rIns="51175" bIns="25587">
            <a:spAutoFit/>
          </a:bodyPr>
          <a:lstStyle/>
          <a:p>
            <a:pPr algn="ctr"/>
            <a:r>
              <a:rPr lang="ru-RU" sz="1600" dirty="0" smtClean="0"/>
              <a:t>Текстовые документы</a:t>
            </a:r>
          </a:p>
        </p:txBody>
      </p:sp>
      <p:pic>
        <p:nvPicPr>
          <p:cNvPr id="26" name="Рисунок 25" descr="DSCN65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2961946"/>
            <a:ext cx="1465824" cy="1110000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pic>
        <p:nvPicPr>
          <p:cNvPr id="33" name="Рисунок 32" descr="стрелка5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623054" y="2020633"/>
            <a:ext cx="468000" cy="141471"/>
          </a:xfrm>
          <a:prstGeom prst="rect">
            <a:avLst/>
          </a:prstGeom>
        </p:spPr>
      </p:pic>
      <p:pic>
        <p:nvPicPr>
          <p:cNvPr id="34" name="Рисунок 33" descr="стрелка5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 rot="1736743">
            <a:off x="5730921" y="1849861"/>
            <a:ext cx="1476000" cy="120000"/>
          </a:xfrm>
          <a:prstGeom prst="rect">
            <a:avLst/>
          </a:prstGeom>
        </p:spPr>
      </p:pic>
      <p:pic>
        <p:nvPicPr>
          <p:cNvPr id="35" name="Рисунок 34" descr="стрелка5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 rot="7528799">
            <a:off x="2216395" y="1877213"/>
            <a:ext cx="648000" cy="141471"/>
          </a:xfrm>
          <a:prstGeom prst="rect">
            <a:avLst/>
          </a:prstGeom>
        </p:spPr>
      </p:pic>
      <p:pic>
        <p:nvPicPr>
          <p:cNvPr id="36" name="Picture 5" descr="D:\ИБО\МЕРОПРИЯТИЯ\2017_ПОЧЕТНЫЕ ГРАЖДАНЕ\ПЕРСОНАЛИИ\Ишимбаев\ИшимбаевА.М.1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000628" y="2961946"/>
            <a:ext cx="1857388" cy="1110000"/>
          </a:xfrm>
          <a:prstGeom prst="rect">
            <a:avLst/>
          </a:prstGeom>
          <a:ln w="12700">
            <a:solidFill>
              <a:srgbClr val="007673"/>
            </a:solidFill>
          </a:ln>
        </p:spPr>
      </p:pic>
      <p:pic>
        <p:nvPicPr>
          <p:cNvPr id="37" name="Рисунок 36" descr="стрелка5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 rot="4218263">
            <a:off x="5328785" y="2006656"/>
            <a:ext cx="504000" cy="141471"/>
          </a:xfrm>
          <a:prstGeom prst="rect">
            <a:avLst/>
          </a:prstGeom>
        </p:spPr>
      </p:pic>
      <p:pic>
        <p:nvPicPr>
          <p:cNvPr id="22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71538" y="414536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/>
            <a:r>
              <a:rPr lang="ru-RU" sz="1600" dirty="0" smtClean="0"/>
              <a:t>В ходе проекта с 2016 по 2019 год осуществлялась большая информационно-поисковая деятельность, проведено более ста массовых мероприятий. </a:t>
            </a:r>
          </a:p>
          <a:p>
            <a:pPr lvl="0" indent="354013"/>
            <a:r>
              <a:rPr lang="ru-RU" sz="1600" dirty="0" smtClean="0"/>
              <a:t>Центральной библиотекой им. Л.А. Малюгина собран и систематизирован обширный материал, на основе которого созданы: электронная база данных, раздел на официальном сайте учреждения, издана книга «Почётные граждане города Касимова».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SCN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262183"/>
            <a:ext cx="2928958" cy="1848143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21" y="3400383"/>
            <a:ext cx="3429021" cy="2100323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storage.inovaco.ru/media/cache/f5/07/93/5d/bd/9b/f507935dbd9b4e94a0c5c1d27fbb2b7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14416" y="2917031"/>
            <a:ext cx="2286013" cy="2603517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2000232" y="642922"/>
            <a:ext cx="3429024" cy="1282786"/>
          </a:xfrm>
          <a:prstGeom prst="rect">
            <a:avLst/>
          </a:prstGeom>
        </p:spPr>
        <p:txBody>
          <a:bodyPr wrap="square" lIns="51181" tIns="25590" rIns="51181" bIns="25590">
            <a:spAutoFit/>
          </a:bodyPr>
          <a:lstStyle/>
          <a:p>
            <a:pPr indent="354013"/>
            <a:r>
              <a:rPr lang="ru-RU" sz="1600" dirty="0" smtClean="0"/>
              <a:t>Формат книги «Почётные граждане города Касимова» удобен для самостоятельного ознакомления с биографиями и достижениями выдающихся </a:t>
            </a:r>
            <a:r>
              <a:rPr lang="ru-RU" sz="1600" dirty="0" err="1" smtClean="0"/>
              <a:t>касимовцев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Picture 2" descr="D:\ФОТОАРХИВ\ЦБ\2017 год\2017.02.20_Почетн.граждане\2eb2c98f080a1c346130f2a552369e81.jpg"/>
          <p:cNvPicPr>
            <a:picLocks noChangeAspect="1" noChangeArrowheads="1"/>
          </p:cNvPicPr>
          <p:nvPr/>
        </p:nvPicPr>
        <p:blipFill>
          <a:blip r:embed="rId6" cstate="print"/>
          <a:srcRect l="25376"/>
          <a:stretch>
            <a:fillRect/>
          </a:stretch>
        </p:blipFill>
        <p:spPr bwMode="auto">
          <a:xfrm>
            <a:off x="6072198" y="357170"/>
            <a:ext cx="2714644" cy="2083608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42976" y="378619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1600" dirty="0" smtClean="0"/>
              <a:t>Дети были не только участниками массовых мероприятий, где представлялось наследие почётных граждан города Касимова их вклад в социально-экономическое развитие города, области и всей страны. Они были задействованы в поисково-исследовательской работе: собирали материалы о почётных гражданах, проводили с ними и их родственниками интервью. Результатом этой деятельности стали их выступления на научно-практической конференции. </a:t>
            </a:r>
          </a:p>
        </p:txBody>
      </p:sp>
      <p:pic>
        <p:nvPicPr>
          <p:cNvPr id="9" name="Рисунок 8" descr="2017.08.23_ЗАЛ Почетных (53).JPG"/>
          <p:cNvPicPr>
            <a:picLocks noChangeAspect="1"/>
          </p:cNvPicPr>
          <p:nvPr/>
        </p:nvPicPr>
        <p:blipFill>
          <a:blip r:embed="rId4" cstate="print"/>
          <a:srcRect t="19444"/>
          <a:stretch>
            <a:fillRect/>
          </a:stretch>
        </p:blipFill>
        <p:spPr>
          <a:xfrm>
            <a:off x="2500298" y="423141"/>
            <a:ext cx="4975221" cy="3005863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.vector-images.com/62/kasimov_city_coa_fu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225" y="117070"/>
            <a:ext cx="519437" cy="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928794" y="35717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1600" dirty="0" smtClean="0"/>
              <a:t>На мероприятии прозвучали доклады, посвящённые жизненному пути и профессиональной деятельности почётных граждан. </a:t>
            </a:r>
          </a:p>
          <a:p>
            <a:pPr indent="354013"/>
            <a:r>
              <a:rPr lang="ru-RU" sz="1600" dirty="0" smtClean="0"/>
              <a:t>Все докладчики были отмечены благодарственными письмами управления по культуре и туризму администрации муниципального образования городской округ – город Касимов.</a:t>
            </a:r>
          </a:p>
          <a:p>
            <a:pPr indent="354013"/>
            <a:endParaRPr lang="ru-RU" sz="1600" dirty="0" smtClean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2480" r="28830"/>
          <a:stretch>
            <a:fillRect/>
          </a:stretch>
        </p:blipFill>
        <p:spPr bwMode="auto">
          <a:xfrm>
            <a:off x="1571604" y="1867485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71934" y="4303993"/>
            <a:ext cx="20717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Колесникова С., СШ№6. Доклад «Алексей Николаевич </a:t>
            </a:r>
            <a:r>
              <a:rPr lang="ru-RU" sz="1400" dirty="0" err="1" smtClean="0"/>
              <a:t>Драенков</a:t>
            </a:r>
            <a:r>
              <a:rPr lang="ru-RU" sz="1400" dirty="0" smtClean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4296377"/>
            <a:ext cx="2143140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err="1" smtClean="0"/>
              <a:t>Жиженкова</a:t>
            </a:r>
            <a:r>
              <a:rPr lang="ru-RU" sz="1400" dirty="0" smtClean="0"/>
              <a:t> Я., СШ№2. Доклад </a:t>
            </a:r>
            <a:r>
              <a:rPr lang="ru-RU" sz="1400" dirty="0" smtClean="0"/>
              <a:t> «</a:t>
            </a:r>
            <a:r>
              <a:rPr lang="ru-RU" sz="1400" dirty="0" smtClean="0"/>
              <a:t>Из архива музея братьев Уткиных»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4296377"/>
            <a:ext cx="207170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err="1" smtClean="0"/>
              <a:t>Байдикова</a:t>
            </a:r>
            <a:r>
              <a:rPr lang="ru-RU" sz="1400" dirty="0" smtClean="0"/>
              <a:t> А.,</a:t>
            </a:r>
          </a:p>
          <a:p>
            <a:pPr>
              <a:lnSpc>
                <a:spcPts val="1400"/>
              </a:lnSpc>
            </a:pPr>
            <a:r>
              <a:rPr lang="ru-RU" sz="1400" dirty="0" smtClean="0"/>
              <a:t>РПК в г. Касимове. Доклад «А.М. Ишимбаев – учитель, краевед, гражданин»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7441" r="23869"/>
          <a:stretch>
            <a:fillRect/>
          </a:stretch>
        </p:blipFill>
        <p:spPr bwMode="auto">
          <a:xfrm>
            <a:off x="4071934" y="1867485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 l="26141" r="5171"/>
          <a:stretch>
            <a:fillRect/>
          </a:stretch>
        </p:blipFill>
        <p:spPr bwMode="auto">
          <a:xfrm>
            <a:off x="6643702" y="1867485"/>
            <a:ext cx="2143140" cy="2340000"/>
          </a:xfrm>
          <a:prstGeom prst="rect">
            <a:avLst/>
          </a:prstGeom>
          <a:ln>
            <a:solidFill>
              <a:srgbClr val="0079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693</Words>
  <Application>Microsoft Office PowerPoint</Application>
  <PresentationFormat>Экран (16:10)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521</dc:creator>
  <cp:lastModifiedBy>521</cp:lastModifiedBy>
  <cp:revision>132</cp:revision>
  <dcterms:modified xsi:type="dcterms:W3CDTF">2019-10-03T12:31:21Z</dcterms:modified>
</cp:coreProperties>
</file>