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20" r:id="rId6"/>
  </p:sldMasterIdLst>
  <p:notesMasterIdLst>
    <p:notesMasterId r:id="rId72"/>
  </p:notesMasterIdLst>
  <p:sldIdLst>
    <p:sldId id="256" r:id="rId7"/>
    <p:sldId id="257" r:id="rId8"/>
    <p:sldId id="261" r:id="rId9"/>
    <p:sldId id="258" r:id="rId10"/>
    <p:sldId id="259" r:id="rId11"/>
    <p:sldId id="260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90" r:id="rId38"/>
    <p:sldId id="291" r:id="rId39"/>
    <p:sldId id="292" r:id="rId40"/>
    <p:sldId id="293" r:id="rId41"/>
    <p:sldId id="294" r:id="rId42"/>
    <p:sldId id="295" r:id="rId43"/>
    <p:sldId id="296" r:id="rId44"/>
    <p:sldId id="297" r:id="rId45"/>
    <p:sldId id="298" r:id="rId46"/>
    <p:sldId id="299" r:id="rId47"/>
    <p:sldId id="300" r:id="rId48"/>
    <p:sldId id="303" r:id="rId49"/>
    <p:sldId id="304" r:id="rId50"/>
    <p:sldId id="305" r:id="rId51"/>
    <p:sldId id="306" r:id="rId52"/>
    <p:sldId id="307" r:id="rId53"/>
    <p:sldId id="308" r:id="rId54"/>
    <p:sldId id="311" r:id="rId55"/>
    <p:sldId id="312" r:id="rId56"/>
    <p:sldId id="313" r:id="rId57"/>
    <p:sldId id="314" r:id="rId58"/>
    <p:sldId id="315" r:id="rId59"/>
    <p:sldId id="316" r:id="rId60"/>
    <p:sldId id="317" r:id="rId61"/>
    <p:sldId id="318" r:id="rId62"/>
    <p:sldId id="319" r:id="rId63"/>
    <p:sldId id="320" r:id="rId64"/>
    <p:sldId id="321" r:id="rId65"/>
    <p:sldId id="322" r:id="rId66"/>
    <p:sldId id="323" r:id="rId67"/>
    <p:sldId id="324" r:id="rId68"/>
    <p:sldId id="325" r:id="rId69"/>
    <p:sldId id="326" r:id="rId70"/>
    <p:sldId id="327" r:id="rId7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81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50" Type="http://schemas.openxmlformats.org/officeDocument/2006/relationships/slide" Target="slides/slide44.xml"/><Relationship Id="rId55" Type="http://schemas.openxmlformats.org/officeDocument/2006/relationships/slide" Target="slides/slide49.xml"/><Relationship Id="rId63" Type="http://schemas.openxmlformats.org/officeDocument/2006/relationships/slide" Target="slides/slide57.xml"/><Relationship Id="rId68" Type="http://schemas.openxmlformats.org/officeDocument/2006/relationships/slide" Target="slides/slide62.xml"/><Relationship Id="rId76" Type="http://schemas.openxmlformats.org/officeDocument/2006/relationships/tableStyles" Target="tableStyles.xml"/><Relationship Id="rId7" Type="http://schemas.openxmlformats.org/officeDocument/2006/relationships/slide" Target="slides/slide1.xml"/><Relationship Id="rId71" Type="http://schemas.openxmlformats.org/officeDocument/2006/relationships/slide" Target="slides/slide6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slide" Target="slides/slide47.xml"/><Relationship Id="rId58" Type="http://schemas.openxmlformats.org/officeDocument/2006/relationships/slide" Target="slides/slide52.xml"/><Relationship Id="rId66" Type="http://schemas.openxmlformats.org/officeDocument/2006/relationships/slide" Target="slides/slide60.xml"/><Relationship Id="rId7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Relationship Id="rId57" Type="http://schemas.openxmlformats.org/officeDocument/2006/relationships/slide" Target="slides/slide51.xml"/><Relationship Id="rId61" Type="http://schemas.openxmlformats.org/officeDocument/2006/relationships/slide" Target="slides/slide55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slide" Target="slides/slide46.xml"/><Relationship Id="rId60" Type="http://schemas.openxmlformats.org/officeDocument/2006/relationships/slide" Target="slides/slide54.xml"/><Relationship Id="rId65" Type="http://schemas.openxmlformats.org/officeDocument/2006/relationships/slide" Target="slides/slide59.xml"/><Relationship Id="rId73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56" Type="http://schemas.openxmlformats.org/officeDocument/2006/relationships/slide" Target="slides/slide50.xml"/><Relationship Id="rId64" Type="http://schemas.openxmlformats.org/officeDocument/2006/relationships/slide" Target="slides/slide58.xml"/><Relationship Id="rId69" Type="http://schemas.openxmlformats.org/officeDocument/2006/relationships/slide" Target="slides/slide63.xml"/><Relationship Id="rId8" Type="http://schemas.openxmlformats.org/officeDocument/2006/relationships/slide" Target="slides/slide2.xml"/><Relationship Id="rId51" Type="http://schemas.openxmlformats.org/officeDocument/2006/relationships/slide" Target="slides/slide45.xml"/><Relationship Id="rId72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59" Type="http://schemas.openxmlformats.org/officeDocument/2006/relationships/slide" Target="slides/slide53.xml"/><Relationship Id="rId67" Type="http://schemas.openxmlformats.org/officeDocument/2006/relationships/slide" Target="slides/slide61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54" Type="http://schemas.openxmlformats.org/officeDocument/2006/relationships/slide" Target="slides/slide48.xml"/><Relationship Id="rId62" Type="http://schemas.openxmlformats.org/officeDocument/2006/relationships/slide" Target="slides/slide56.xml"/><Relationship Id="rId70" Type="http://schemas.openxmlformats.org/officeDocument/2006/relationships/slide" Target="slides/slide64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4CD1B3-30D8-49BE-9F0B-F61CC49EEBEA}" type="datetimeFigureOut">
              <a:rPr lang="ru-RU" smtClean="0"/>
              <a:t>28.05.2019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C22696-2F81-4EE2-9E34-E626153738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12603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F47206-C876-4E9F-9CED-8E0056C968BA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21337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Master" Target="../slideMasters/slideMaster6.xml"/><Relationship Id="rId1" Type="http://schemas.openxmlformats.org/officeDocument/2006/relationships/themeOverride" Target="../theme/themeOverride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Master" Target="../slideMasters/slideMaster6.xml"/><Relationship Id="rId1" Type="http://schemas.openxmlformats.org/officeDocument/2006/relationships/themeOverride" Target="../theme/themeOverride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E861303-E840-42BF-8C29-778E34C242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C2FFD726-9774-4DFA-A3D4-FB6E9969A7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C0AB2A09-D3FB-4680-8AFD-9B1A89F4DC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656C3-5604-4108-9043-27EB76F4AB63}" type="datetimeFigureOut">
              <a:rPr lang="ru-RU" smtClean="0"/>
              <a:t>28.05.2019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663319F-4C57-4625-A6AF-42E2170DC2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6977E6A-A659-4A69-9F0A-E0D8B58557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885A3-C18E-4C81-B43A-CF44D358F3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68077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8E0F50A-ED4B-4FED-BF15-E0FF3564F5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D4DF76F4-4106-4F8F-9F7A-E07E5BFD32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A765BAB-79ED-4577-96E6-BA1BD7BCC5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656C3-5604-4108-9043-27EB76F4AB63}" type="datetimeFigureOut">
              <a:rPr lang="ru-RU" smtClean="0"/>
              <a:t>28.05.2019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CA0648F-7487-4DDC-9F0E-B61B7E4C73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71AB373-4971-42A1-8E29-62E4D8FE38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885A3-C18E-4C81-B43A-CF44D358F3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66960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0A4EDA9E-8F5F-417E-AC54-73C0F0F128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5434A0BF-EF36-4CDD-8106-B2DE2B4ECD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37BAD3C-1CDE-452B-9E6E-310E90F28C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656C3-5604-4108-9043-27EB76F4AB63}" type="datetimeFigureOut">
              <a:rPr lang="ru-RU" smtClean="0"/>
              <a:t>28.05.2019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43F5DE8-54C9-4E19-9C27-978E019D25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F341090-2898-45AA-B19E-CEF7E9805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885A3-C18E-4C81-B43A-CF44D358F3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24669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C59345-66DC-4766-81D7-B7ACB88BCD7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1740006-F798-4650-BF5E-31AB1806AD0E}" type="slidenum">
              <a:rPr lang="ru-RU" altLang="ru-RU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69714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76B59B-C0C9-42E1-A30B-6B088F7FA43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8716358-F760-4387-AF90-424AC9690BA5}" type="slidenum">
              <a:rPr lang="ru-RU" altLang="ru-RU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15872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184B16-0D5D-48C9-BB7A-B12C6FC0D13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65DA6E5-096A-43E7-9ADA-2DCEECB1F72F}" type="slidenum">
              <a:rPr lang="ru-RU" altLang="ru-RU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79196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99699-B8D7-435E-98CE-6BB643F2776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24542E8-BA84-4FAA-A024-3160DCBF206D}" type="slidenum">
              <a:rPr lang="ru-RU" altLang="ru-RU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40196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A52A92-D7F4-4C9C-93EF-1021D39C34B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248C43E-7F35-44EC-96E6-0B36EA661C77}" type="slidenum">
              <a:rPr lang="ru-RU" altLang="ru-RU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81574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431ED7-5FC0-4932-A426-A54C48EED8B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B7D65C5-98AA-4CEF-8F93-8A0BC162AC04}" type="slidenum">
              <a:rPr lang="ru-RU" altLang="ru-RU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98862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9CA102-1B27-424D-A806-ABA81108463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F11E7F2-7473-4583-9026-1A82B09FF6CE}" type="slidenum">
              <a:rPr lang="ru-RU" altLang="ru-RU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25653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FF6293-B914-423C-8D19-DF008CAB40C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43883CA-4E94-47EC-93C7-8C000FC9E19B}" type="slidenum">
              <a:rPr lang="ru-RU" altLang="ru-RU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05425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182B4F2-D08F-408B-A33F-0426D5CF39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490F957-28E1-47CD-BD24-690CF04677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36E41C5-D023-414E-8CA4-A0EC7499C4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656C3-5604-4108-9043-27EB76F4AB63}" type="datetimeFigureOut">
              <a:rPr lang="ru-RU" smtClean="0"/>
              <a:t>28.05.2019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44F5025-800A-42E7-97A2-DE31584BB9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4B7F103-9BBF-4724-B1D9-605BD0967B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885A3-C18E-4C81-B43A-CF44D358F3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54057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5AEEAC-62A7-4F43-9C39-83FC3E4A82F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FE6A487-2944-4A5F-934B-FC1B1E7773EF}" type="slidenum">
              <a:rPr lang="ru-RU" altLang="ru-RU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42473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A3FD85-E1B5-401C-800A-F6F793E7FEF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C4570F9-8137-442C-8351-58AB7AD119D7}" type="slidenum">
              <a:rPr lang="ru-RU" altLang="ru-RU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98550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450E07-D167-4E09-B57A-CA8D95942C0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7A9502E-E6A7-4B0F-AEFB-8A33D951B175}" type="slidenum">
              <a:rPr lang="ru-RU" altLang="ru-RU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44474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 descr="C:\Users\Анжелика\Desktop\временно\МОЙ САЙТ\0_1553ea_da3b8356_orig.png"/>
          <p:cNvPicPr>
            <a:picLocks noChangeAspect="1" noChangeArrowheads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922943" y="318254"/>
            <a:ext cx="4735675" cy="1109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8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97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45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94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91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4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89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097280"/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097280"/>
              <a:t>28.05.2019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09728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097280"/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09728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58769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097280"/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097280"/>
              <a:t>28.05.2019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09728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097280"/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09728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98339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6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864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097280"/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097280"/>
              <a:t>28.05.2019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09728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097280"/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09728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92018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25963"/>
          </a:xfrm>
        </p:spPr>
        <p:txBody>
          <a:bodyPr/>
          <a:lstStyle>
            <a:lvl1pPr>
              <a:defRPr sz="3360"/>
            </a:lvl1pPr>
            <a:lvl2pPr>
              <a:defRPr sz="2880"/>
            </a:lvl2pPr>
            <a:lvl3pPr>
              <a:defRPr sz="2400"/>
            </a:lvl3pPr>
            <a:lvl4pPr>
              <a:defRPr sz="2160"/>
            </a:lvl4pPr>
            <a:lvl5pPr>
              <a:defRPr sz="2160"/>
            </a:lvl5pPr>
            <a:lvl6pPr>
              <a:defRPr sz="2160"/>
            </a:lvl6pPr>
            <a:lvl7pPr>
              <a:defRPr sz="2160"/>
            </a:lvl7pPr>
            <a:lvl8pPr>
              <a:defRPr sz="2160"/>
            </a:lvl8pPr>
            <a:lvl9pPr>
              <a:defRPr sz="216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25963"/>
          </a:xfrm>
        </p:spPr>
        <p:txBody>
          <a:bodyPr/>
          <a:lstStyle>
            <a:lvl1pPr>
              <a:defRPr sz="3360"/>
            </a:lvl1pPr>
            <a:lvl2pPr>
              <a:defRPr sz="2880"/>
            </a:lvl2pPr>
            <a:lvl3pPr>
              <a:defRPr sz="2400"/>
            </a:lvl3pPr>
            <a:lvl4pPr>
              <a:defRPr sz="2160"/>
            </a:lvl4pPr>
            <a:lvl5pPr>
              <a:defRPr sz="2160"/>
            </a:lvl5pPr>
            <a:lvl6pPr>
              <a:defRPr sz="2160"/>
            </a:lvl6pPr>
            <a:lvl7pPr>
              <a:defRPr sz="2160"/>
            </a:lvl7pPr>
            <a:lvl8pPr>
              <a:defRPr sz="2160"/>
            </a:lvl8pPr>
            <a:lvl9pPr>
              <a:defRPr sz="216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097280"/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097280"/>
              <a:t>28.05.2019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09728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097280"/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09728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81852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2"/>
          </a:xfrm>
        </p:spPr>
        <p:txBody>
          <a:bodyPr anchor="b"/>
          <a:lstStyle>
            <a:lvl1pPr marL="0" indent="0">
              <a:buNone/>
              <a:defRPr sz="288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880"/>
            </a:lvl1pPr>
            <a:lvl2pPr>
              <a:defRPr sz="2400"/>
            </a:lvl2pPr>
            <a:lvl3pPr>
              <a:defRPr sz="2160"/>
            </a:lvl3pPr>
            <a:lvl4pPr>
              <a:defRPr sz="1920"/>
            </a:lvl4pPr>
            <a:lvl5pPr>
              <a:defRPr sz="1920"/>
            </a:lvl5pPr>
            <a:lvl6pPr>
              <a:defRPr sz="1920"/>
            </a:lvl6pPr>
            <a:lvl7pPr>
              <a:defRPr sz="1920"/>
            </a:lvl7pPr>
            <a:lvl8pPr>
              <a:defRPr sz="1920"/>
            </a:lvl8pPr>
            <a:lvl9pPr>
              <a:defRPr sz="192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9" y="1535114"/>
            <a:ext cx="5389033" cy="639762"/>
          </a:xfrm>
        </p:spPr>
        <p:txBody>
          <a:bodyPr anchor="b"/>
          <a:lstStyle>
            <a:lvl1pPr marL="0" indent="0">
              <a:buNone/>
              <a:defRPr sz="288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880"/>
            </a:lvl1pPr>
            <a:lvl2pPr>
              <a:defRPr sz="2400"/>
            </a:lvl2pPr>
            <a:lvl3pPr>
              <a:defRPr sz="2160"/>
            </a:lvl3pPr>
            <a:lvl4pPr>
              <a:defRPr sz="1920"/>
            </a:lvl4pPr>
            <a:lvl5pPr>
              <a:defRPr sz="1920"/>
            </a:lvl5pPr>
            <a:lvl6pPr>
              <a:defRPr sz="1920"/>
            </a:lvl6pPr>
            <a:lvl7pPr>
              <a:defRPr sz="1920"/>
            </a:lvl7pPr>
            <a:lvl8pPr>
              <a:defRPr sz="1920"/>
            </a:lvl8pPr>
            <a:lvl9pPr>
              <a:defRPr sz="192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097280"/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097280"/>
              <a:t>28.05.2019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09728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097280"/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09728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46799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097280"/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097280"/>
              <a:t>28.05.2019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09728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097280"/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09728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71851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097280"/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097280"/>
              <a:t>28.05.2019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09728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097280"/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09728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05111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557D882-AAF4-4950-ABDF-F6FB91FA2A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066B6DE6-B10E-44F4-B67A-30ED3D2B5A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B6DB835-7247-48EE-BE26-8EB6642E0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656C3-5604-4108-9043-27EB76F4AB63}" type="datetimeFigureOut">
              <a:rPr lang="ru-RU" smtClean="0"/>
              <a:t>28.05.2019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EA369F3E-819F-4482-99D0-50AC25CF2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94D73B7-4028-4A75-A34A-E4CBF3B814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885A3-C18E-4C81-B43A-CF44D358F3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682562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273051"/>
            <a:ext cx="4011084" cy="1162050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5853113"/>
          </a:xfrm>
        </p:spPr>
        <p:txBody>
          <a:bodyPr/>
          <a:lstStyle>
            <a:lvl1pPr>
              <a:defRPr sz="3840"/>
            </a:lvl1pPr>
            <a:lvl2pPr>
              <a:defRPr sz="3360"/>
            </a:lvl2pPr>
            <a:lvl3pPr>
              <a:defRPr sz="288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2" y="1435101"/>
            <a:ext cx="4011084" cy="4691063"/>
          </a:xfrm>
        </p:spPr>
        <p:txBody>
          <a:bodyPr/>
          <a:lstStyle>
            <a:lvl1pPr marL="0" indent="0">
              <a:buNone/>
              <a:defRPr sz="1680"/>
            </a:lvl1pPr>
            <a:lvl2pPr marL="548640" indent="0">
              <a:buNone/>
              <a:defRPr sz="1440"/>
            </a:lvl2pPr>
            <a:lvl3pPr marL="1097280" indent="0">
              <a:buNone/>
              <a:defRPr sz="1200"/>
            </a:lvl3pPr>
            <a:lvl4pPr marL="1645920" indent="0">
              <a:buNone/>
              <a:defRPr sz="1080"/>
            </a:lvl4pPr>
            <a:lvl5pPr marL="2194560" indent="0">
              <a:buNone/>
              <a:defRPr sz="1080"/>
            </a:lvl5pPr>
            <a:lvl6pPr marL="2743200" indent="0">
              <a:buNone/>
              <a:defRPr sz="1080"/>
            </a:lvl6pPr>
            <a:lvl7pPr marL="3291840" indent="0">
              <a:buNone/>
              <a:defRPr sz="1080"/>
            </a:lvl7pPr>
            <a:lvl8pPr marL="3840480" indent="0">
              <a:buNone/>
              <a:defRPr sz="1080"/>
            </a:lvl8pPr>
            <a:lvl9pPr marL="4389120" indent="0">
              <a:buNone/>
              <a:defRPr sz="108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097280"/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097280"/>
              <a:t>28.05.2019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09728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097280"/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09728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48634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840"/>
            </a:lvl1pPr>
            <a:lvl2pPr marL="548640" indent="0">
              <a:buNone/>
              <a:defRPr sz="3360"/>
            </a:lvl2pPr>
            <a:lvl3pPr marL="1097280" indent="0">
              <a:buNone/>
              <a:defRPr sz="2880"/>
            </a:lvl3pPr>
            <a:lvl4pPr marL="1645920" indent="0">
              <a:buNone/>
              <a:defRPr sz="2400"/>
            </a:lvl4pPr>
            <a:lvl5pPr marL="2194560" indent="0">
              <a:buNone/>
              <a:defRPr sz="2400"/>
            </a:lvl5pPr>
            <a:lvl6pPr marL="2743200" indent="0">
              <a:buNone/>
              <a:defRPr sz="2400"/>
            </a:lvl6pPr>
            <a:lvl7pPr marL="3291840" indent="0">
              <a:buNone/>
              <a:defRPr sz="2400"/>
            </a:lvl7pPr>
            <a:lvl8pPr marL="3840480" indent="0">
              <a:buNone/>
              <a:defRPr sz="2400"/>
            </a:lvl8pPr>
            <a:lvl9pPr marL="4389120" indent="0">
              <a:buNone/>
              <a:defRPr sz="24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680"/>
            </a:lvl1pPr>
            <a:lvl2pPr marL="548640" indent="0">
              <a:buNone/>
              <a:defRPr sz="1440"/>
            </a:lvl2pPr>
            <a:lvl3pPr marL="1097280" indent="0">
              <a:buNone/>
              <a:defRPr sz="1200"/>
            </a:lvl3pPr>
            <a:lvl4pPr marL="1645920" indent="0">
              <a:buNone/>
              <a:defRPr sz="1080"/>
            </a:lvl4pPr>
            <a:lvl5pPr marL="2194560" indent="0">
              <a:buNone/>
              <a:defRPr sz="1080"/>
            </a:lvl5pPr>
            <a:lvl6pPr marL="2743200" indent="0">
              <a:buNone/>
              <a:defRPr sz="1080"/>
            </a:lvl6pPr>
            <a:lvl7pPr marL="3291840" indent="0">
              <a:buNone/>
              <a:defRPr sz="1080"/>
            </a:lvl7pPr>
            <a:lvl8pPr marL="3840480" indent="0">
              <a:buNone/>
              <a:defRPr sz="1080"/>
            </a:lvl8pPr>
            <a:lvl9pPr marL="4389120" indent="0">
              <a:buNone/>
              <a:defRPr sz="108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097280"/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097280"/>
              <a:t>28.05.2019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09728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097280"/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09728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747932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097280"/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097280"/>
              <a:t>28.05.2019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09728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097280"/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09728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493017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097280"/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097280"/>
              <a:t>28.05.2019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09728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097280"/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09728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598594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910080" y="359898"/>
            <a:ext cx="987552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910080" y="1850064"/>
            <a:ext cx="987552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5/28/2019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1228577" y="1413802"/>
            <a:ext cx="280416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1542901" y="1345016"/>
            <a:ext cx="85344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027240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5/28/2019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590809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043853" y="-54"/>
            <a:ext cx="9144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37856" y="2600325"/>
            <a:ext cx="85344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37856" y="1066800"/>
            <a:ext cx="85344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5/28/2019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3048000" y="0"/>
            <a:ext cx="1016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2896428" y="2814656"/>
            <a:ext cx="280416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3210752" y="2745870"/>
            <a:ext cx="85344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623631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4144" y="274320"/>
            <a:ext cx="999744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914144" y="1524000"/>
            <a:ext cx="48768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7034784" y="1524000"/>
            <a:ext cx="48768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5/28/2019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980905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5160336"/>
            <a:ext cx="109728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328278"/>
            <a:ext cx="536448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217920" y="328278"/>
            <a:ext cx="536448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9600" y="969336"/>
            <a:ext cx="536448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217920" y="969336"/>
            <a:ext cx="536448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5/28/2019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893612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4144" y="274320"/>
            <a:ext cx="9997440" cy="1143000"/>
          </a:xfrm>
        </p:spPr>
        <p:txBody>
          <a:bodyPr anchor="ctr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5/28/2019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6496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EF5EB3A-8359-47C9-A072-5A217716FE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C9A4C46-6784-4914-BF6A-BCE3459B84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AF2889FB-ACFB-4E1B-A5D5-40D8E4953F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A674FDFA-6461-4A7A-A500-4DAF830435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656C3-5604-4108-9043-27EB76F4AB63}" type="datetimeFigureOut">
              <a:rPr lang="ru-RU" smtClean="0"/>
              <a:t>28.05.2019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00621165-F28D-462B-AE8F-8246808EAC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E7E70882-C699-4CA8-A662-BAEAEB4054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885A3-C18E-4C81-B43A-CF44D358F3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025665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353312" y="0"/>
            <a:ext cx="10838688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5/28/2019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353312" y="-54"/>
            <a:ext cx="97536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684373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16778"/>
            <a:ext cx="508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406964"/>
            <a:ext cx="508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609600" y="2133601"/>
            <a:ext cx="108712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5/28/2019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63465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49195" y="1066800"/>
            <a:ext cx="36576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5/28/2019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16000" y="1066800"/>
            <a:ext cx="6096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marR="0" lvl="0" indent="-283464" algn="l" defTabSz="914400" rtl="0" eaLnBrk="1" fontAlgn="auto" latinLnBrk="0" hangingPunct="1">
              <a:lnSpc>
                <a:spcPts val="3000"/>
              </a:lnSpc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Wingdings 2"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17600" y="1143004"/>
            <a:ext cx="58928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marL="0" indent="0" algn="l" eaLnBrk="1" latinLnBrk="0" hangingPunct="1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528967" y="954341"/>
            <a:ext cx="9144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6671556" y="936786"/>
            <a:ext cx="865632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17600" y="4800600"/>
            <a:ext cx="58928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16234847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5/28/2019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220617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144000" y="274640"/>
            <a:ext cx="2438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524000" y="274641"/>
            <a:ext cx="7416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5/28/2019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381516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58129" y="434162"/>
            <a:ext cx="11075745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963168" y="1820206"/>
            <a:ext cx="103632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963168" y="3685032"/>
            <a:ext cx="103632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28.05.2019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542485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70560" y="530352"/>
            <a:ext cx="10911840" cy="41879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28.05.2019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147104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58129" y="434163"/>
            <a:ext cx="11075745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4459" y="4928616"/>
            <a:ext cx="1091184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4459" y="5624484"/>
            <a:ext cx="1091184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28.05.2019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058215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3" y="530352"/>
            <a:ext cx="524256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340480" y="530352"/>
            <a:ext cx="524256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28.05.2019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546834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09632" y="579438"/>
            <a:ext cx="524256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202892" y="579438"/>
            <a:ext cx="524256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809632" y="1447800"/>
            <a:ext cx="524256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202892" y="1447800"/>
            <a:ext cx="524256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28.05.2019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5970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8275B18-4DC4-4EA2-B660-F38C00F264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39DEE3EB-5B4A-4408-BFC0-7282C5DE62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B4FF9685-6451-40E4-AE18-B9F26E1547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C24ED45D-EA98-4A53-BC54-4B045BE47F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EA147B84-4CE8-4D39-B58C-A834653551C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5CBF54DC-3DE1-4455-9CC8-2973F02BC2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656C3-5604-4108-9043-27EB76F4AB63}" type="datetimeFigureOut">
              <a:rPr lang="ru-RU" smtClean="0"/>
              <a:t>28.05.2019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1EF95FED-984C-4643-8F55-C1B8774FBD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187F84E8-1036-45C1-A064-57E7887150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885A3-C18E-4C81-B43A-CF44D358F3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686260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28.05.2019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73792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28.05.2019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140825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85045" y="533400"/>
            <a:ext cx="39624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7385129" y="1447802"/>
            <a:ext cx="39624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015163" y="930144"/>
            <a:ext cx="6168212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28.05.2019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03493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8534401" y="434162"/>
            <a:ext cx="3099473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5012056"/>
            <a:ext cx="109728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8616949" y="533400"/>
            <a:ext cx="298704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28.05.2019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61973" y="435768"/>
            <a:ext cx="7900416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19597557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70560" y="530352"/>
            <a:ext cx="10911840" cy="4187952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28.05.2019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786640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533405"/>
            <a:ext cx="2641600" cy="5257799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11200" y="533403"/>
            <a:ext cx="7924800" cy="5257801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28.05.2019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519843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23D8EDC-850B-445E-90EA-148117A7258D}" type="slidenum">
              <a:rPr lang="ru-RU" altLang="ru-RU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91656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EFA65A-4AEB-46F3-B814-850306888EAD}" type="slidenum">
              <a:rPr lang="ru-RU" altLang="ru-RU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725782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0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EF740D0-87C7-4B1C-ACB2-FD1DA9A9F058}" type="slidenum">
              <a:rPr lang="ru-RU" altLang="ru-RU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54654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7C60D9F-11B5-4F56-9F7A-7884BED162C3}" type="slidenum">
              <a:rPr lang="ru-RU" altLang="ru-RU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90926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6AB47C1-2BED-488E-8DAE-8E91A6487C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948F0539-4D19-4419-B54E-6B9BE751FF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656C3-5604-4108-9043-27EB76F4AB63}" type="datetimeFigureOut">
              <a:rPr lang="ru-RU" smtClean="0"/>
              <a:t>28.05.2019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6CBF40A8-2D7A-4DBF-8CC3-9E4FC3C62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EB44F3FA-A9A5-47AC-9C73-DD63F6EE87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885A3-C18E-4C81-B43A-CF44D358F3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084565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336CE37-7189-4934-B051-00FC5EA44ACC}" type="slidenum">
              <a:rPr lang="ru-RU" altLang="ru-RU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580895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3905BD2-0608-469D-850D-56E96C887D67}" type="slidenum">
              <a:rPr lang="ru-RU" altLang="ru-RU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323701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67AB86C-EF56-42D7-B1A5-C6DE6725874A}" type="slidenum">
              <a:rPr lang="ru-RU" altLang="ru-RU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983581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905580A-3DC6-4657-84BF-17849A49900E}" type="slidenum">
              <a:rPr lang="ru-RU" altLang="ru-RU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495422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13"/>
          <p:cNvSpPr/>
          <p:nvPr/>
        </p:nvSpPr>
        <p:spPr>
          <a:xfrm rot="420000" flipV="1">
            <a:off x="4220633" y="1108075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6" name="Прямоугольный треугольник 5"/>
          <p:cNvSpPr/>
          <p:nvPr/>
        </p:nvSpPr>
        <p:spPr>
          <a:xfrm rot="420000" flipV="1">
            <a:off x="10672234" y="5359401"/>
            <a:ext cx="207433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803F5D2-71F0-4316-B75B-93A047291D5B}" type="slidenum">
              <a:rPr lang="ru-RU" altLang="ru-RU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548038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FA07139-6A74-492C-B498-AF74EB126D14}" type="slidenum">
              <a:rPr lang="ru-RU" altLang="ru-RU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54724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9C160D8-7729-44A1-A17A-3F6E2DC27B0D}" type="slidenum">
              <a:rPr lang="ru-RU" altLang="ru-RU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939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7C00AB3C-0D14-47D8-900E-E377127285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656C3-5604-4108-9043-27EB76F4AB63}" type="datetimeFigureOut">
              <a:rPr lang="ru-RU" smtClean="0"/>
              <a:t>28.05.2019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15D9462F-B94D-4F29-B3C3-42689B473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E32FE931-5F42-462E-89DD-FD8FDD8C4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885A3-C18E-4C81-B43A-CF44D358F3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9670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D4FBE7F-1179-4D8B-B65D-08C5C03F68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9110B84-019C-4E0F-A731-769279F163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EEAD8B7F-6D35-43FC-9019-756B522D09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86F1A1A1-1E70-4DAD-AB98-5AE05A0A9F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656C3-5604-4108-9043-27EB76F4AB63}" type="datetimeFigureOut">
              <a:rPr lang="ru-RU" smtClean="0"/>
              <a:t>28.05.2019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311F773F-7513-483B-BA3F-F409230865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20E08D80-4859-413C-80DB-2D65FF7E23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885A3-C18E-4C81-B43A-CF44D358F3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88730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C79EF50-7965-46E5-A80E-FA84FBBF34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9AE96B3F-B7ED-4311-94F4-154915873A8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A3FE46E2-C733-445F-8562-CB57BC7997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1FFBFFCE-1FAC-4312-A7BC-D4518C47AE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656C3-5604-4108-9043-27EB76F4AB63}" type="datetimeFigureOut">
              <a:rPr lang="ru-RU" smtClean="0"/>
              <a:t>28.05.2019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A6248E9A-6AA5-4A22-8852-5036BB1776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97907AC0-8B99-4124-BA63-4915821A20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885A3-C18E-4C81-B43A-CF44D358F3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1081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9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0D2F8E4-2ADB-405C-ABE3-67B358661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BDA3F7A6-7843-4C3E-A9A5-37662D4198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2C4E85A-233B-4B2F-806D-4AA700745E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A656C3-5604-4108-9043-27EB76F4AB63}" type="datetimeFigureOut">
              <a:rPr lang="ru-RU" smtClean="0"/>
              <a:t>28.05.2019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CD28D380-3EA3-4089-B99E-E0D6F5E14F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AA12293-E7D5-4BD8-9BB4-B9A696682C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E885A3-C18E-4C81-B43A-CF44D358F3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26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FA18F32-D669-4BCE-AFC6-9592CF14CDA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DE6D719-A3DA-4E5D-A717-C213FAFAA78F}" type="slidenum">
              <a:rPr lang="ru-RU" altLang="ru-RU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8704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i.artfile.ru/1600x1200_429826_%5bwww.ArtFile.ru%5d.jpg"/>
          <p:cNvPicPr>
            <a:picLocks noChangeAspect="1" noChangeArrowheads="1"/>
          </p:cNvPicPr>
          <p:nvPr userDrawn="1"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1"/>
            <a:ext cx="1219405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 userDrawn="1"/>
        </p:nvSpPr>
        <p:spPr>
          <a:xfrm>
            <a:off x="1103446" y="0"/>
            <a:ext cx="10561173" cy="68580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97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16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" name="Picture 4" descr="http://img-fotki.yandex.ru/get/6445/139440740.73/0_a17a4_3a746e6f_XL.png"/>
          <p:cNvPicPr>
            <a:picLocks noChangeAspect="1" noChangeArrowheads="1"/>
          </p:cNvPicPr>
          <p:nvPr userDrawn="1"/>
        </p:nvPicPr>
        <p:blipFill rotWithShape="1"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-9030"/>
            <a:ext cx="912000" cy="6867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img-fotki.yandex.ru/get/6429/139440740.78/0_a47dc_291cfe3_XL.png"/>
          <p:cNvPicPr>
            <a:picLocks noChangeAspect="1" noChangeArrowheads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1102" y="-9031"/>
            <a:ext cx="933103" cy="2160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http://img-fotki.yandex.ru/get/4608/131624064.168/0_81b35_6e2f5ad_XL.png"/>
          <p:cNvPicPr>
            <a:picLocks noChangeAspect="1" noChangeArrowheads="1"/>
          </p:cNvPicPr>
          <p:nvPr userDrawn="1"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33237" y="16492"/>
            <a:ext cx="1356151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97280"/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097280"/>
              <a:t>28.05.2019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9728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97280"/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09728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029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ctr" defTabSz="1097280" rtl="0" eaLnBrk="1" latinLnBrk="0" hangingPunct="1">
        <a:spcBef>
          <a:spcPct val="0"/>
        </a:spcBef>
        <a:buNone/>
        <a:defRPr sz="528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11480" indent="-411480" algn="l" defTabSz="1097280" rtl="0" eaLnBrk="1" latinLnBrk="0" hangingPunct="1">
        <a:spcBef>
          <a:spcPct val="20000"/>
        </a:spcBef>
        <a:buFont typeface="Arial" pitchFamily="34" charset="0"/>
        <a:buChar char="•"/>
        <a:defRPr sz="3840" kern="1200">
          <a:solidFill>
            <a:schemeClr val="tx1"/>
          </a:solidFill>
          <a:latin typeface="+mn-lt"/>
          <a:ea typeface="+mn-ea"/>
          <a:cs typeface="+mn-cs"/>
        </a:defRPr>
      </a:lvl1pPr>
      <a:lvl2pPr marL="891540" indent="-342900" algn="l" defTabSz="1097280" rtl="0" eaLnBrk="1" latinLnBrk="0" hangingPunct="1">
        <a:spcBef>
          <a:spcPct val="20000"/>
        </a:spcBef>
        <a:buFont typeface="Arial" pitchFamily="34" charset="0"/>
        <a:buChar char="–"/>
        <a:defRPr sz="336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274320" algn="l" defTabSz="1097280" rtl="0" eaLnBrk="1" latinLnBrk="0" hangingPunct="1">
        <a:spcBef>
          <a:spcPct val="20000"/>
        </a:spcBef>
        <a:buFont typeface="Arial" pitchFamily="34" charset="0"/>
        <a:buChar char="•"/>
        <a:defRPr sz="288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indent="-274320" algn="l" defTabSz="109728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68880" indent="-274320" algn="l" defTabSz="1097280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17520" indent="-274320" algn="l" defTabSz="109728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66160" indent="-274320" algn="l" defTabSz="109728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114800" indent="-274320" algn="l" defTabSz="109728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63440" indent="-274320" algn="l" defTabSz="109728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1087902" y="-815922"/>
            <a:ext cx="2185183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225089" y="21103"/>
            <a:ext cx="2269588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11" name="Кольцо 10"/>
          <p:cNvSpPr/>
          <p:nvPr/>
        </p:nvSpPr>
        <p:spPr>
          <a:xfrm rot="2315675">
            <a:off x="243842" y="1055077"/>
            <a:ext cx="1500956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350498" y="-54"/>
            <a:ext cx="10841503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914144" y="274638"/>
            <a:ext cx="999744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914144" y="1447800"/>
            <a:ext cx="999744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5/28/2019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11484864" y="6305550"/>
            <a:ext cx="6096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A483448D-3A78-4528-A469-B745A65DA480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353312" y="-54"/>
            <a:ext cx="97536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8409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58129" y="434162"/>
            <a:ext cx="11075745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670560" y="4985590"/>
            <a:ext cx="10911840" cy="105156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670560" y="530352"/>
            <a:ext cx="1091184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5035104" y="6111876"/>
            <a:ext cx="3048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28.05.2019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8083104" y="6111876"/>
            <a:ext cx="3048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11131104" y="6111876"/>
            <a:ext cx="609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6357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12700" y="-7938"/>
            <a:ext cx="1221740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5842000" y="-7938"/>
            <a:ext cx="63500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609600" y="70485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609600" y="1935164"/>
            <a:ext cx="109728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045C75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2F7E29D-517B-498B-BC1F-081A4338CEC8}" type="slidenum">
              <a:rPr lang="ru-RU" altLang="ru-RU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latin typeface="Arial" panose="020B0604020202020204" pitchFamily="34" charset="0"/>
            </a:endParaRPr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25399" y="203200"/>
            <a:ext cx="12240684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79080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3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tiff"/><Relationship Id="rId1" Type="http://schemas.openxmlformats.org/officeDocument/2006/relationships/slideLayout" Target="../slideLayouts/slideLayout2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3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3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3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3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3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3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3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3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3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3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4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68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71.jpe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jpeg"/><Relationship Id="rId3" Type="http://schemas.openxmlformats.org/officeDocument/2006/relationships/image" Target="../media/image73.jpeg"/><Relationship Id="rId7" Type="http://schemas.openxmlformats.org/officeDocument/2006/relationships/image" Target="../media/image77.jpe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76.jpeg"/><Relationship Id="rId5" Type="http://schemas.openxmlformats.org/officeDocument/2006/relationships/image" Target="../media/image75.jpeg"/><Relationship Id="rId4" Type="http://schemas.openxmlformats.org/officeDocument/2006/relationships/image" Target="../media/image74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4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4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6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6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e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88.jpeg"/><Relationship Id="rId5" Type="http://schemas.openxmlformats.org/officeDocument/2006/relationships/image" Target="../media/image87.jpeg"/><Relationship Id="rId4" Type="http://schemas.openxmlformats.org/officeDocument/2006/relationships/image" Target="../media/image86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e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5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e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63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5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jpe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5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jpe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5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jpe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5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jpe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5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jpe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5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5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5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5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5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5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gif"/><Relationship Id="rId1" Type="http://schemas.openxmlformats.org/officeDocument/2006/relationships/slideLayout" Target="../slideLayouts/slideLayout5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40C5AB9-9DDD-43D7-A0DE-34F1A843D7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7640" y="2466983"/>
            <a:ext cx="12146280" cy="2185980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1030" name="Picture 6" descr="https://ds04.infourok.ru/uploads/ex/0973/0019fa12-f05032e6/img26.jpg">
            <a:extLst>
              <a:ext uri="{FF2B5EF4-FFF2-40B4-BE49-F238E27FC236}">
                <a16:creationId xmlns:a16="http://schemas.microsoft.com/office/drawing/2014/main" xmlns="" id="{D84D34C9-2734-499E-99A7-B052B5806C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26720" y="-571500"/>
            <a:ext cx="13030200" cy="800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F839CD2D-27A9-4439-BAE1-E6D22BCF921F}"/>
              </a:ext>
            </a:extLst>
          </p:cNvPr>
          <p:cNvSpPr/>
          <p:nvPr/>
        </p:nvSpPr>
        <p:spPr>
          <a:xfrm>
            <a:off x="3048000" y="3105835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endParaRPr lang="ru-RU" sz="4000" dirty="0">
              <a:latin typeface="Arial Black" panose="020B0A04020102020204" pitchFamily="34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9CE11FB3-9359-44D2-8512-852121395CF4}"/>
              </a:ext>
            </a:extLst>
          </p:cNvPr>
          <p:cNvSpPr/>
          <p:nvPr/>
        </p:nvSpPr>
        <p:spPr>
          <a:xfrm>
            <a:off x="3048000" y="2140078"/>
            <a:ext cx="6096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Историко-документальная выставка о земляках , внесших вклад в Победу в Великой Отечественной войне.</a:t>
            </a:r>
          </a:p>
        </p:txBody>
      </p:sp>
    </p:spTree>
    <p:extLst>
      <p:ext uri="{BB962C8B-B14F-4D97-AF65-F5344CB8AC3E}">
        <p14:creationId xmlns:p14="http://schemas.microsoft.com/office/powerpoint/2010/main" val="39402185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1" y="0"/>
            <a:ext cx="94773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Прямоугольник 4"/>
          <p:cNvSpPr>
            <a:spLocks noChangeArrowheads="1"/>
          </p:cNvSpPr>
          <p:nvPr/>
        </p:nvSpPr>
        <p:spPr bwMode="auto">
          <a:xfrm>
            <a:off x="2524126" y="500064"/>
            <a:ext cx="8501063" cy="378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4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Историко -документальная  выставка о земляках, внесших вклад в Победу в Великой Отечественной войне.</a:t>
            </a:r>
          </a:p>
        </p:txBody>
      </p:sp>
    </p:spTree>
    <p:extLst>
      <p:ext uri="{BB962C8B-B14F-4D97-AF65-F5344CB8AC3E}">
        <p14:creationId xmlns:p14="http://schemas.microsoft.com/office/powerpoint/2010/main" val="2013052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Прямоугольник 2"/>
          <p:cNvSpPr>
            <a:spLocks noChangeArrowheads="1"/>
          </p:cNvSpPr>
          <p:nvPr/>
        </p:nvSpPr>
        <p:spPr bwMode="auto">
          <a:xfrm>
            <a:off x="2927351" y="549275"/>
            <a:ext cx="7883525" cy="218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24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знаем по сбивчивым трудным рассказам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горьком победном пути.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Поэтому должен хотя бы наш  разум,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Дорогой Победы пройти!</a:t>
            </a:r>
          </a:p>
        </p:txBody>
      </p:sp>
      <p:pic>
        <p:nvPicPr>
          <p:cNvPr id="3076" name="Picture 9" descr="https://pbs.twimg.com/profile_banners/3074643255/1426755131/1500x500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1" y="5084763"/>
            <a:ext cx="9217025" cy="307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4580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1" y="0"/>
            <a:ext cx="94773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3432176" y="328614"/>
            <a:ext cx="6048375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280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Сбор информации о жизни                    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280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родственников в годы войны.</a:t>
            </a:r>
            <a:endParaRPr lang="ru-RU" altLang="ru-RU" sz="280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3071814" y="1273176"/>
            <a:ext cx="3240087" cy="430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40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Сочинение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40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Мой защитник  </a:t>
            </a:r>
            <a:endParaRPr lang="ru-RU" altLang="ru-RU" sz="80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40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Мой прадедушка, Волков Григорий  Иванович,   воевал  в Великую Отечественную войну.  Он рассказывал моему папе, как им было тяжело и страшно на войне, особенно когда шли в атаку. Никто не мог и предположить, выживут они в бою или нет. Каждый день он  теряли своих друзей.</a:t>
            </a:r>
            <a:endParaRPr lang="ru-RU" altLang="ru-RU" sz="80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40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Однажды во время боя,  прадеду  в глаз прилетел сколок разорвавшейся мины .   После ранения его списали. Всю оставшуюся жизнь он проходил с повязкой.</a:t>
            </a:r>
            <a:endParaRPr lang="ru-RU" altLang="ru-RU" sz="80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40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Я горжусь своим прадедушкой.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80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40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Крайдашенко Антон ,  2 класс.</a:t>
            </a:r>
            <a:endParaRPr lang="ru-RU" altLang="ru-RU" sz="80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40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Филиал МАОУ Тоболовская СОШ         </a:t>
            </a: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40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Новокировская НШДС</a:t>
            </a:r>
            <a:endParaRPr lang="ru-RU" altLang="ru-RU" sz="180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6383339" y="744538"/>
            <a:ext cx="4033837" cy="566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140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140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40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Сочинеие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40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Мой прадед</a:t>
            </a:r>
            <a:endParaRPr lang="ru-RU" altLang="ru-RU" sz="80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40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Мой прадед, Лукин Иван Сергеевич родился в 1915 году. Он служил в пехоте. Подготовку проходил в Кушке, это самая южная точка. Воевал он честно. Он был награжден орденом Красного Знамени за боевые заслуги, </a:t>
            </a:r>
            <a:r>
              <a:rPr lang="ru-RU" altLang="ru-RU" sz="140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altLang="ru-RU" sz="140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 взятие Берлина</a:t>
            </a:r>
            <a:r>
              <a:rPr lang="ru-RU" altLang="ru-RU" sz="140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r>
              <a:rPr lang="ru-RU" altLang="ru-RU" sz="140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 много других.</a:t>
            </a:r>
            <a:endParaRPr lang="ru-RU" altLang="ru-RU" sz="80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40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Для него война закончилась в Японии. Он пришел домой живой и не раненый.</a:t>
            </a:r>
            <a:endParaRPr lang="ru-RU" altLang="ru-RU" sz="80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40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В мирное время работал трактористом, был передовиком. Очень мало рассказывал о войне родным, ему трудно было вспоминать эти страшные моменты жизни.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40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 о своем прадедушке узнал от папы, а он от дедушки.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80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40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Умер в 1979 году.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140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40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Кащенко Сергей, 4 класс.</a:t>
            </a: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40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Филиал МАОУ Тоболовская СОШ, Новокировская НШДС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140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180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2601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1" y="0"/>
            <a:ext cx="94773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95689" y="0"/>
            <a:ext cx="6643687" cy="607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8971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1" y="0"/>
            <a:ext cx="94773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3863976" y="87313"/>
            <a:ext cx="680402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2400" b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Внеклассное мероприятие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2400" b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«Никто не забыт, ничто не забыто»</a:t>
            </a:r>
          </a:p>
        </p:txBody>
      </p:sp>
      <p:pic>
        <p:nvPicPr>
          <p:cNvPr id="614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5050" y="1268413"/>
            <a:ext cx="6624638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9133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75520" y="4379505"/>
            <a:ext cx="8160960" cy="2246650"/>
          </a:xfrm>
        </p:spPr>
        <p:txBody>
          <a:bodyPr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ru-RU" sz="2400" b="1" spc="180" dirty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Автор: руководитель школьного музея </a:t>
            </a:r>
          </a:p>
          <a:p>
            <a:r>
              <a:rPr lang="ru-RU" sz="2400" b="1" spc="180" dirty="0" err="1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Прокуткинская</a:t>
            </a:r>
            <a:r>
              <a:rPr lang="ru-RU" sz="2400" b="1" spc="180" dirty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СОШ, Ишимский район</a:t>
            </a:r>
          </a:p>
          <a:p>
            <a:r>
              <a:rPr lang="ru-RU" sz="2400" b="1" spc="180" dirty="0" err="1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Аверина</a:t>
            </a:r>
            <a:r>
              <a:rPr lang="ru-RU" sz="2400" b="1" spc="180" dirty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Елена Васильевна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2590205" y="1268760"/>
            <a:ext cx="7011590" cy="3369974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097280"/>
            <a:r>
              <a:rPr lang="ru-RU" sz="5760" b="1" dirty="0">
                <a:ln w="22225">
                  <a:solidFill>
                    <a:prstClr val="black"/>
                  </a:solidFill>
                  <a:prstDash val="solid"/>
                </a:ln>
                <a:solidFill>
                  <a:srgbClr val="F68D36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840" b="1" dirty="0">
                <a:ln w="22225">
                  <a:solidFill>
                    <a:prstClr val="black"/>
                  </a:solidFill>
                  <a:prstDash val="solid"/>
                </a:ln>
                <a:solidFill>
                  <a:srgbClr val="F68D36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Мы помним!»</a:t>
            </a:r>
          </a:p>
          <a:p>
            <a:pPr defTabSz="1097280"/>
            <a:r>
              <a:rPr lang="ru-RU" sz="3840" b="1" dirty="0" err="1">
                <a:ln w="22225">
                  <a:solidFill>
                    <a:prstClr val="black"/>
                  </a:solidFill>
                  <a:prstDash val="solid"/>
                </a:ln>
                <a:solidFill>
                  <a:srgbClr val="F68D36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Историко</a:t>
            </a:r>
            <a:r>
              <a:rPr lang="ru-RU" sz="3840" b="1" dirty="0">
                <a:ln w="22225">
                  <a:solidFill>
                    <a:prstClr val="black"/>
                  </a:solidFill>
                  <a:prstDash val="solid"/>
                </a:ln>
                <a:solidFill>
                  <a:srgbClr val="F68D36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-документальная выставка</a:t>
            </a:r>
          </a:p>
          <a:p>
            <a:pPr defTabSz="1097280"/>
            <a:endParaRPr lang="ru-RU" sz="3840" b="1" dirty="0">
              <a:ln w="22225">
                <a:solidFill>
                  <a:prstClr val="black"/>
                </a:solidFill>
                <a:prstDash val="solid"/>
              </a:ln>
              <a:solidFill>
                <a:srgbClr val="F68D36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097280"/>
            <a:endParaRPr lang="ru-RU" sz="7200" b="1" dirty="0">
              <a:ln w="22225">
                <a:solidFill>
                  <a:prstClr val="black"/>
                </a:solidFill>
                <a:prstDash val="solid"/>
              </a:ln>
              <a:solidFill>
                <a:srgbClr val="F68D36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4" descr="http://img0.liveinternet.ru/images/attach/c/6/91/467/91467634_0_671e0_d19bca0c_XL.pn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343472" y="0"/>
            <a:ext cx="2678698" cy="1854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857554" y="4379505"/>
            <a:ext cx="1724846" cy="2478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7936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Они сражались за Родину!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Из села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Прокуткина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ушли  на защиту Родины 300 человек.  Погибли -147 солдат. Они воевали на всех фронтах Великой Отечественной войны. Мужество и стойкость воинов поистине беспримерны. Они стояли насмерть и побеждали в жестоких боях даже тогда, когда горела земля, крошились камни, плавилось железо. Люди оказались тверже металла.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1169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Ветераны Великой Отечественной войны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img133"/>
          <p:cNvPicPr>
            <a:picLocks noGrp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12592" y="1600200"/>
            <a:ext cx="6566816" cy="452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20022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 txBox="1">
            <a:spLocks/>
          </p:cNvSpPr>
          <p:nvPr/>
        </p:nvSpPr>
        <p:spPr>
          <a:xfrm>
            <a:off x="3058418" y="2392085"/>
            <a:ext cx="6912768" cy="2333059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1097280">
              <a:buNone/>
            </a:pPr>
            <a:endParaRPr lang="ru-RU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4" descr="http://img0.liveinternet.ru/images/attach/c/6/91/467/91467634_0_671e0_d19bca0c_XL.pn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343472" y="0"/>
            <a:ext cx="2678698" cy="1854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638794" y="4065162"/>
            <a:ext cx="1943606" cy="2792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5" descr="C:\Users\Аверина.Е.В\Desktop\200\гранд\грант\фото экскурсии\1efZcNVlaDs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66797" y="1182351"/>
            <a:ext cx="7085587" cy="4061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2380387" y="5427572"/>
            <a:ext cx="7344816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097280"/>
            <a:r>
              <a:rPr lang="ru-RU" sz="216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Экспозиция  в музее «Они сражались за Родину»</a:t>
            </a:r>
          </a:p>
          <a:p>
            <a:pPr algn="ctr" defTabSz="1097280"/>
            <a:endParaRPr lang="ru-RU" sz="216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5040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840" dirty="0">
                <a:latin typeface="Times New Roman" pitchFamily="18" charset="0"/>
                <a:cs typeface="Times New Roman" pitchFamily="18" charset="0"/>
              </a:rPr>
              <a:t>Открытие  мемориальной доски, посвященной</a:t>
            </a:r>
            <a:br>
              <a:rPr lang="ru-RU" sz="3840" dirty="0">
                <a:latin typeface="Times New Roman" pitchFamily="18" charset="0"/>
                <a:cs typeface="Times New Roman" pitchFamily="18" charset="0"/>
              </a:rPr>
            </a:br>
            <a:r>
              <a:rPr lang="ru-RU" sz="3840" dirty="0">
                <a:latin typeface="Times New Roman" pitchFamily="18" charset="0"/>
                <a:cs typeface="Times New Roman" pitchFamily="18" charset="0"/>
              </a:rPr>
              <a:t>учителям – ветеранам Великой Отечественной войны</a:t>
            </a:r>
          </a:p>
        </p:txBody>
      </p:sp>
      <p:pic>
        <p:nvPicPr>
          <p:cNvPr id="6" name="Содержимое 5" descr="https://i.mycdn.me/i?r=AyH4iRPQ2q0otWIFepML2LxRseCq9aB8jNryTKBRWWEKLQ"/>
          <p:cNvPicPr>
            <a:picLocks noGrp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8240" y="2045970"/>
            <a:ext cx="4846320" cy="3634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Содержимое 7" descr="https://i.mycdn.me/i?r=AyH4iRPQ2q0otWIFepML2LxRc95vNKyzHbZXkAMvgEZZKQ"/>
          <p:cNvPicPr>
            <a:picLocks noGrp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87440" y="2045970"/>
            <a:ext cx="4846320" cy="3634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33095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5995798-CA5F-4E9B-8CDC-5DF8ADC4A2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688466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Всероссийского конкурса «Города для детей. 2019» в МАОУ Черемшанская СОШ </a:t>
            </a:r>
            <a: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состоялась презентация историко-документальной выставки о земляках , внесших вклад в Победу в Великой Отечественной войне.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BF67DD20-E8EC-4D28-9F12-494998A1EA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688465"/>
            <a:ext cx="12192000" cy="5352415"/>
          </a:xfrm>
        </p:spPr>
      </p:pic>
    </p:spTree>
    <p:extLst>
      <p:ext uri="{BB962C8B-B14F-4D97-AF65-F5344CB8AC3E}">
        <p14:creationId xmlns:p14="http://schemas.microsoft.com/office/powerpoint/2010/main" val="5914573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602701" y="1095941"/>
            <a:ext cx="5357395" cy="5044421"/>
          </a:xfrm>
        </p:spPr>
        <p:txBody>
          <a:bodyPr>
            <a:normAutofit fontScale="55000" lnSpcReduction="20000"/>
          </a:bodyPr>
          <a:lstStyle/>
          <a:p>
            <a:r>
              <a:rPr lang="ru-RU" sz="3480" dirty="0">
                <a:latin typeface="Times New Roman" pitchFamily="18" charset="0"/>
                <a:cs typeface="Times New Roman" pitchFamily="18" charset="0"/>
              </a:rPr>
              <a:t>Родился 9 мая в 1925 году в г.Лысьва, Пермской обл. После 9-ого класса обучался в пехотном училище имени Фрунзе,  пошел на фронт в июле 1943 года. Попал в 359-ю </a:t>
            </a:r>
            <a:r>
              <a:rPr lang="ru-RU" sz="3480" dirty="0" err="1">
                <a:latin typeface="Times New Roman" pitchFamily="18" charset="0"/>
                <a:cs typeface="Times New Roman" pitchFamily="18" charset="0"/>
              </a:rPr>
              <a:t>Ярцевскую</a:t>
            </a:r>
            <a:r>
              <a:rPr lang="ru-RU" sz="3480" dirty="0">
                <a:latin typeface="Times New Roman" pitchFamily="18" charset="0"/>
                <a:cs typeface="Times New Roman" pitchFamily="18" charset="0"/>
              </a:rPr>
              <a:t> стрелковую Краснознаменную дивизию 1-го Украинского фронта. Боевой путь пролег от города Нежина до Карпат. Воинское звание командир отделения полковых автоматчиков. Участвовал в освобождении Львова, в уничтожении Бродской группировки. Позднее - командир орудия в «Т-34» в 1-ом гвардейском танковом  корпусе. День Победы встретил под Прагой, где участвовал в подавлении восстания чехов. Награжден Орденом Отечественной войны 1-й степени, юбилейными медалями.</a:t>
            </a:r>
          </a:p>
          <a:p>
            <a:r>
              <a:rPr lang="ru-RU" sz="3480" b="1" dirty="0">
                <a:latin typeface="Times New Roman" pitchFamily="18" charset="0"/>
                <a:cs typeface="Times New Roman" pitchFamily="18" charset="0"/>
              </a:rPr>
              <a:t>После войны работал учителем физкультуры в </a:t>
            </a:r>
            <a:r>
              <a:rPr lang="ru-RU" sz="3480" b="1" dirty="0" err="1">
                <a:latin typeface="Times New Roman" pitchFamily="18" charset="0"/>
                <a:cs typeface="Times New Roman" pitchFamily="18" charset="0"/>
              </a:rPr>
              <a:t>Прокуткинской</a:t>
            </a:r>
            <a:r>
              <a:rPr lang="ru-RU" sz="3480" b="1">
                <a:latin typeface="Times New Roman" pitchFamily="18" charset="0"/>
                <a:cs typeface="Times New Roman" pitchFamily="18" charset="0"/>
              </a:rPr>
              <a:t> школе.</a:t>
            </a:r>
            <a:endParaRPr lang="ru-RU" sz="3480" b="1" dirty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Рамка 5"/>
          <p:cNvSpPr/>
          <p:nvPr/>
        </p:nvSpPr>
        <p:spPr>
          <a:xfrm>
            <a:off x="7219325" y="1614399"/>
            <a:ext cx="3035500" cy="4152068"/>
          </a:xfrm>
          <a:prstGeom prst="frame">
            <a:avLst>
              <a:gd name="adj1" fmla="val 1885"/>
            </a:avLst>
          </a:prstGeom>
          <a:solidFill>
            <a:schemeClr val="tx1"/>
          </a:solidFill>
          <a:ln w="76200" cap="rnd" cmpd="dbl">
            <a:solidFill>
              <a:schemeClr val="accent6">
                <a:lumMod val="75000"/>
              </a:schemeClr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softRound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97280"/>
            <a:endParaRPr lang="ru-RU" sz="216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044940" y="3211830"/>
            <a:ext cx="2537461" cy="36461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2590205" y="263526"/>
            <a:ext cx="7011590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097280"/>
            <a:r>
              <a:rPr lang="ru-RU" sz="3840" b="1" dirty="0" err="1">
                <a:ln w="22225">
                  <a:solidFill>
                    <a:prstClr val="black"/>
                  </a:solidFill>
                  <a:prstDash val="solid"/>
                </a:ln>
                <a:solidFill>
                  <a:srgbClr val="F68D36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Туриков</a:t>
            </a:r>
            <a:r>
              <a:rPr lang="ru-RU" sz="3840" b="1" dirty="0">
                <a:ln w="22225">
                  <a:solidFill>
                    <a:prstClr val="black"/>
                  </a:solidFill>
                  <a:prstDash val="solid"/>
                </a:ln>
                <a:solidFill>
                  <a:srgbClr val="F68D36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Валерий Иванович</a:t>
            </a:r>
          </a:p>
        </p:txBody>
      </p:sp>
      <p:pic>
        <p:nvPicPr>
          <p:cNvPr id="10" name="Рисунок 9" descr="https://www.stihi.ru/pics/2017/05/06/5824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46506" y="1355170"/>
            <a:ext cx="3423523" cy="4881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67337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8240" y="2"/>
            <a:ext cx="9875520" cy="1009530"/>
          </a:xfrm>
        </p:spPr>
        <p:txBody>
          <a:bodyPr>
            <a:noAutofit/>
          </a:bodyPr>
          <a:lstStyle/>
          <a:p>
            <a:r>
              <a:rPr lang="ru-RU" sz="3360" b="1" dirty="0">
                <a:latin typeface="Times New Roman" pitchFamily="18" charset="0"/>
                <a:cs typeface="Times New Roman" pitchFamily="18" charset="0"/>
              </a:rPr>
              <a:t>Учителя – ветераны Великой Отечественной войны</a:t>
            </a:r>
            <a:endParaRPr lang="ru-RU" sz="336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Яковлев Алексей Иванович</a:t>
            </a:r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83632" y="1268760"/>
            <a:ext cx="4850130" cy="906116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Крашенинников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Николай Прокопьевич</a:t>
            </a:r>
          </a:p>
          <a:p>
            <a:endParaRPr lang="ru-RU" dirty="0"/>
          </a:p>
        </p:txBody>
      </p:sp>
      <p:pic>
        <p:nvPicPr>
          <p:cNvPr id="7" name="Содержимое 6" descr="http://dg50.mycdn.me/getImage?photoId=500348476350&amp;photoType=0"/>
          <p:cNvPicPr>
            <a:picLocks noGrp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48339" y="1787218"/>
            <a:ext cx="3456384" cy="4339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Содержимое 7" descr="http://dg50.mycdn.me/getImage?photoId=500336338366&amp;photoType=0"/>
          <p:cNvPicPr>
            <a:picLocks noGrp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32915" y="1873627"/>
            <a:ext cx="3110746" cy="4234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06034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8240" y="1"/>
            <a:ext cx="9875520" cy="1095941"/>
          </a:xfrm>
        </p:spPr>
        <p:txBody>
          <a:bodyPr>
            <a:normAutofit/>
          </a:bodyPr>
          <a:lstStyle/>
          <a:p>
            <a:r>
              <a:rPr lang="ru-RU" dirty="0" err="1" smtClean="0"/>
              <a:t>Аверин</a:t>
            </a:r>
            <a:r>
              <a:rPr lang="ru-RU" dirty="0" smtClean="0"/>
              <a:t> Петр Степанович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0" y="1268760"/>
            <a:ext cx="4937760" cy="4857403"/>
          </a:xfrm>
        </p:spPr>
        <p:txBody>
          <a:bodyPr>
            <a:normAutofit fontScale="25000" lnSpcReduction="20000"/>
          </a:bodyPr>
          <a:lstStyle/>
          <a:p>
            <a:r>
              <a:rPr lang="ru-RU" sz="6720" dirty="0">
                <a:latin typeface="Times New Roman" pitchFamily="18" charset="0"/>
                <a:cs typeface="Times New Roman" pitchFamily="18" charset="0"/>
              </a:rPr>
              <a:t>Родился 28 августа 1920 года в селе Прокуткино. </a:t>
            </a:r>
          </a:p>
          <a:p>
            <a:r>
              <a:rPr lang="ru-RU" sz="6720" dirty="0">
                <a:latin typeface="Times New Roman" pitchFamily="18" charset="0"/>
                <a:cs typeface="Times New Roman" pitchFamily="18" charset="0"/>
              </a:rPr>
              <a:t>5 октября 1940 года Петра призвали в армию. Службу проходил в г.Выборге Ленинградской области в 24-м Краснознаменном артиллерийском полку. Там Петра Степановича и застала Великая Отечественная война. Был в блокаде. Таскал на тракторе пушку С-100. Чуть не утонул в Ладожском озере, но случайно наткнулся на провод связистов и по нему вышел к палатке. Находился там три дня, пока не приехали санитары. Поморозил ноги, лежал в госпитале, но не долечился, ушел воевать дальше, чтобы не отстать от своей части.</a:t>
            </a:r>
          </a:p>
          <a:p>
            <a:r>
              <a:rPr lang="ru-RU" sz="6720" dirty="0">
                <a:latin typeface="Times New Roman" pitchFamily="18" charset="0"/>
                <a:cs typeface="Times New Roman" pitchFamily="18" charset="0"/>
              </a:rPr>
              <a:t>Так и шла его машина до самого Берлина. Расписался сибиряк на Рейхстаге.</a:t>
            </a:r>
          </a:p>
          <a:p>
            <a:r>
              <a:rPr lang="ru-RU" sz="6720" dirty="0">
                <a:latin typeface="Times New Roman" pitchFamily="18" charset="0"/>
                <a:cs typeface="Times New Roman" pitchFamily="18" charset="0"/>
              </a:rPr>
              <a:t>Солдат </a:t>
            </a:r>
            <a:r>
              <a:rPr lang="ru-RU" sz="6720" dirty="0" err="1">
                <a:latin typeface="Times New Roman" pitchFamily="18" charset="0"/>
                <a:cs typeface="Times New Roman" pitchFamily="18" charset="0"/>
              </a:rPr>
              <a:t>Аверин</a:t>
            </a:r>
            <a:r>
              <a:rPr lang="ru-RU" sz="6720" dirty="0">
                <a:latin typeface="Times New Roman" pitchFamily="18" charset="0"/>
                <a:cs typeface="Times New Roman" pitchFamily="18" charset="0"/>
              </a:rPr>
              <a:t> награжден медалями «За оборону Ленинграда», «За взятие Кенигсберга». Демобилизовался 25 июля 1946 года, а уже 1 августа вернулся в родную деревню.</a:t>
            </a:r>
          </a:p>
          <a:p>
            <a:r>
              <a:rPr lang="ru-RU" sz="672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ru-RU" dirty="0"/>
          </a:p>
        </p:txBody>
      </p:sp>
      <p:pic>
        <p:nvPicPr>
          <p:cNvPr id="5" name="Содержимое 4" descr="http://xn--80aanjech0adbrmio.xn--p1ai/content/confessions.html/8489339e3e196f31f4aafb75ab1175c9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75521" y="1355170"/>
            <a:ext cx="3974840" cy="4925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31293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840" b="1" dirty="0">
                <a:latin typeface="Times New Roman" pitchFamily="18" charset="0"/>
                <a:cs typeface="Times New Roman" pitchFamily="18" charset="0"/>
              </a:rPr>
              <a:t>СЕНОГНОЕВ ЯКОВ ПЕТРОВИЧ</a:t>
            </a:r>
            <a:br>
              <a:rPr lang="ru-RU" sz="384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3360" dirty="0"/>
              <a:t>  </a:t>
            </a:r>
            <a:r>
              <a:rPr lang="ru-RU" sz="3360" b="1" dirty="0"/>
              <a:t>10.06.1921 </a:t>
            </a:r>
            <a:r>
              <a:rPr lang="ru-RU" sz="384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3360" b="1" dirty="0">
                <a:latin typeface="Times New Roman" pitchFamily="18" charset="0"/>
                <a:cs typeface="Times New Roman" pitchFamily="18" charset="0"/>
              </a:rPr>
              <a:t> 03.02.2010</a:t>
            </a:r>
            <a:endParaRPr lang="ru-RU" sz="384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170653" y="1700808"/>
            <a:ext cx="4846320" cy="4525963"/>
          </a:xfrm>
        </p:spPr>
        <p:txBody>
          <a:bodyPr>
            <a:normAutofit fontScale="77500" lnSpcReduction="20000"/>
          </a:bodyPr>
          <a:lstStyle/>
          <a:p>
            <a:pPr fontAlgn="base"/>
            <a:r>
              <a:rPr lang="ru-RU" sz="2160" b="1" dirty="0">
                <a:latin typeface="Times New Roman" pitchFamily="18" charset="0"/>
                <a:cs typeface="Times New Roman" pitchFamily="18" charset="0"/>
              </a:rPr>
              <a:t>Наводчик батареи ПТО 273-го стрелкового полка 104-й стрелковой дивизии, в РККА с октября 1940 года. Награждён орденом Ленина, орденом Красного Знамени, орденом Красной Звезды, медалями «За отвагу», «За боевые заслуги».</a:t>
            </a:r>
            <a:endParaRPr lang="ru-RU" sz="2160" dirty="0">
              <a:latin typeface="Times New Roman" pitchFamily="18" charset="0"/>
              <a:cs typeface="Times New Roman" pitchFamily="18" charset="0"/>
            </a:endParaRPr>
          </a:p>
          <a:p>
            <a:pPr fontAlgn="base"/>
            <a:r>
              <a:rPr lang="ru-RU" sz="2160" dirty="0"/>
              <a:t>Мужественный, смелый, самоотверженный наводчик. В боях с немецким фашизмом показал беспредельную преданность Родине и ненависть к врагам. В бою в районе горы </a:t>
            </a:r>
            <a:r>
              <a:rPr lang="ru-RU" sz="2160" dirty="0" err="1"/>
              <a:t>Куорекевара</a:t>
            </a:r>
            <a:r>
              <a:rPr lang="ru-RU" sz="2160" dirty="0"/>
              <a:t> прямой наводкой из своего орудия уничтожил 4 дзота противника, 3 ручных пулемёта, 2 крупнокалиберных, 1 станковый пулемёт, 2 миномётных расчёта. В этих боях противник понёс потери от меткого огня орудия товарища </a:t>
            </a:r>
            <a:r>
              <a:rPr lang="ru-RU" sz="2160" dirty="0" err="1"/>
              <a:t>Сеногноева</a:t>
            </a:r>
            <a:r>
              <a:rPr lang="ru-RU" sz="2160" dirty="0"/>
              <a:t> - 50 солдат и 2 офицера. Несмотря на то, что в этом бою товарищ Сеногноев был ранен, с поля боя не ушёл до тех пор, пока командир не отдал приказ уйти в безопасное место".</a:t>
            </a:r>
          </a:p>
          <a:p>
            <a:endParaRPr lang="ru-RU" sz="216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http://poisk-tyumen.ru/upload/thumbs/9a/ab/72/9aab728d176d23720a29592d4ec6385656912e83.jpg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32915" y="1700808"/>
            <a:ext cx="3283565" cy="4406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23860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3472" y="145435"/>
            <a:ext cx="9690288" cy="1036915"/>
          </a:xfrm>
        </p:spPr>
        <p:txBody>
          <a:bodyPr>
            <a:normAutofit fontScale="90000"/>
          </a:bodyPr>
          <a:lstStyle/>
          <a:p>
            <a:r>
              <a:rPr lang="ru-RU" sz="4320" b="1" u="sng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320" b="1" u="sng" dirty="0">
                <a:latin typeface="Times New Roman" pitchFamily="18" charset="0"/>
                <a:cs typeface="Times New Roman" pitchFamily="18" charset="0"/>
              </a:rPr>
            </a:br>
            <a:r>
              <a:rPr lang="ru-RU" sz="4320" b="1" u="sng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320" b="1" u="sng" dirty="0">
                <a:latin typeface="Times New Roman" pitchFamily="18" charset="0"/>
                <a:cs typeface="Times New Roman" pitchFamily="18" charset="0"/>
              </a:rPr>
            </a:br>
            <a:r>
              <a:rPr lang="ru-RU" sz="4320" b="1" u="sng" dirty="0">
                <a:latin typeface="Times New Roman" pitchFamily="18" charset="0"/>
                <a:cs typeface="Times New Roman" pitchFamily="18" charset="0"/>
              </a:rPr>
              <a:t>Гвардии сержант Григорий Иванович Глазачев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r>
              <a:rPr lang="ru-RU" sz="1680" dirty="0">
                <a:latin typeface="Times New Roman" pitchFamily="18" charset="0"/>
                <a:cs typeface="Times New Roman" pitchFamily="18" charset="0"/>
              </a:rPr>
              <a:t>Годы жизни 20.01.1914-1984.</a:t>
            </a:r>
          </a:p>
          <a:p>
            <a:r>
              <a:rPr lang="ru-RU" sz="1680" dirty="0">
                <a:latin typeface="Times New Roman" pitchFamily="18" charset="0"/>
                <a:cs typeface="Times New Roman" pitchFamily="18" charset="0"/>
              </a:rPr>
              <a:t> В 1939 году началась </a:t>
            </a:r>
            <a:r>
              <a:rPr lang="ru-RU" sz="1680" dirty="0" err="1">
                <a:latin typeface="Times New Roman" pitchFamily="18" charset="0"/>
                <a:cs typeface="Times New Roman" pitchFamily="18" charset="0"/>
              </a:rPr>
              <a:t>советско</a:t>
            </a:r>
            <a:r>
              <a:rPr lang="ru-RU" sz="1680" dirty="0">
                <a:latin typeface="Times New Roman" pitchFamily="18" charset="0"/>
                <a:cs typeface="Times New Roman" pitchFamily="18" charset="0"/>
              </a:rPr>
              <a:t>- финская война и Глазачев Григорий Иванович был направлен на финскую границу в составе 6 танковой отдельной бригады.  В 1940 году </a:t>
            </a:r>
            <a:r>
              <a:rPr lang="ru-RU" sz="1680" dirty="0" err="1">
                <a:latin typeface="Times New Roman" pitchFamily="18" charset="0"/>
                <a:cs typeface="Times New Roman" pitchFamily="18" charset="0"/>
              </a:rPr>
              <a:t>советско</a:t>
            </a:r>
            <a:r>
              <a:rPr lang="ru-RU" sz="1680" dirty="0">
                <a:latin typeface="Times New Roman" pitchFamily="18" charset="0"/>
                <a:cs typeface="Times New Roman" pitchFamily="18" charset="0"/>
              </a:rPr>
              <a:t>- финская война закончилась, но через год началась Великая Отечественная война. И вновь Григорий Иванович в действующей армии. Он был на Дальний Восток, где систематически совершали провокации японцы. В 1942 году его направили Западный фронт. В 1943 году прошел обучение в г. Владимире, затем бил фашистов и освобождал города и села от оккупантов. Войну Григорий Иванович закончил в 1945 году при взятии столицы Чехословакии- Праги. Получил медали за освобождение городов: Будапешт, Вена. Главные его награды – это медаль «За отвагу» и медаль за «Победу над Германией».</a:t>
            </a:r>
          </a:p>
        </p:txBody>
      </p:sp>
      <p:pic>
        <p:nvPicPr>
          <p:cNvPr id="5" name="Содержимое 4" descr="C:\Users\Аверина.Е.В\Documents\Scanned Documents\Глазачев Григорий Иванович.tiff.tiff"/>
          <p:cNvPicPr>
            <a:picLocks noGrp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23530" y="1600200"/>
            <a:ext cx="3515740" cy="452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03064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840" dirty="0">
                <a:latin typeface="Times New Roman" pitchFamily="18" charset="0"/>
                <a:cs typeface="Times New Roman" pitchFamily="18" charset="0"/>
              </a:rPr>
              <a:t>Журавлев Афанасий Васильевич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ru-RU" sz="1920" dirty="0">
                <a:latin typeface="Times New Roman" pitchFamily="18" charset="0"/>
                <a:cs typeface="Times New Roman" pitchFamily="18" charset="0"/>
              </a:rPr>
              <a:t>Годы жизни 1913 - 1987гт. В 1937 году, его призвали в армию, а с 8 июля 1941 года он уже на фронте.  Воевал Афанасий Васильевич</a:t>
            </a:r>
            <a:r>
              <a:rPr lang="ru-RU" sz="192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920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192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20" dirty="0">
                <a:latin typeface="Times New Roman" pitchFamily="18" charset="0"/>
                <a:cs typeface="Times New Roman" pitchFamily="18" charset="0"/>
              </a:rPr>
              <a:t>11 –</a:t>
            </a:r>
            <a:r>
              <a:rPr lang="ru-RU" sz="1920" dirty="0" err="1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1920" dirty="0">
                <a:latin typeface="Times New Roman" pitchFamily="18" charset="0"/>
                <a:cs typeface="Times New Roman" pitchFamily="18" charset="0"/>
              </a:rPr>
              <a:t> гвардейской армии Западного фронта. Был тяжело ранен. Более четырех месяцев Афанасий Васильевич провел в госпиталях. Пальцы правой руки стали шевелиться, но поднять ее он так и не мог. Правая лопатка на спине была раздроблена так, что часть кости пришлось удалить, а вот осколок от снаряда навсегда остался в легком. Афанасий Васильевич за заслуги перед Родиной  получил 13 правительственных наград. </a:t>
            </a:r>
          </a:p>
          <a:p>
            <a:endParaRPr lang="ru-RU" sz="192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C:\Documents and Settings\Аверины\Мои документы\Мои рисунки\MP Navigator\2009_09_23\IMG_000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787277" y="1193474"/>
            <a:ext cx="3368882" cy="493300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46533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948339" y="836713"/>
            <a:ext cx="4058126" cy="1338164"/>
          </a:xfrm>
        </p:spPr>
        <p:txBody>
          <a:bodyPr>
            <a:normAutofit/>
          </a:bodyPr>
          <a:lstStyle/>
          <a:p>
            <a:r>
              <a:rPr lang="ru-RU" dirty="0" err="1" smtClean="0"/>
              <a:t>Корытько</a:t>
            </a:r>
            <a:r>
              <a:rPr lang="ru-RU" dirty="0" smtClean="0"/>
              <a:t> Григорий Пименович</a:t>
            </a:r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096001" y="577484"/>
            <a:ext cx="4937761" cy="1296144"/>
          </a:xfrm>
        </p:spPr>
        <p:txBody>
          <a:bodyPr/>
          <a:lstStyle/>
          <a:p>
            <a:r>
              <a:rPr lang="ru-RU" dirty="0" err="1" smtClean="0"/>
              <a:t>Галицын</a:t>
            </a:r>
            <a:r>
              <a:rPr lang="ru-RU" dirty="0" smtClean="0"/>
              <a:t> Иван Семёнович</a:t>
            </a:r>
          </a:p>
          <a:p>
            <a:endParaRPr lang="ru-RU" dirty="0"/>
          </a:p>
        </p:txBody>
      </p:sp>
      <p:pic>
        <p:nvPicPr>
          <p:cNvPr id="7" name="Содержимое 6" descr="img099"/>
          <p:cNvPicPr>
            <a:picLocks noGrp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86690" y="2175511"/>
            <a:ext cx="2991325" cy="3950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Содержимое 7" descr="img100"/>
          <p:cNvPicPr>
            <a:picLocks noGrp="1"/>
          </p:cNvPicPr>
          <p:nvPr>
            <p:ph sz="quarter" idx="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35671" y="2175511"/>
            <a:ext cx="2946049" cy="3950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72524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43472" y="750304"/>
            <a:ext cx="4662994" cy="950504"/>
          </a:xfrm>
        </p:spPr>
        <p:txBody>
          <a:bodyPr/>
          <a:lstStyle/>
          <a:p>
            <a:r>
              <a:rPr lang="ru-RU" dirty="0" smtClean="0"/>
              <a:t>Бохан Николай Андреевич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355230" y="1182352"/>
            <a:ext cx="4678532" cy="604866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7" name="Содержимое 6" descr="img110"/>
          <p:cNvPicPr>
            <a:picLocks noGrp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05033" y="2175511"/>
            <a:ext cx="2954639" cy="3950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Текст 4"/>
          <p:cNvSpPr txBox="1">
            <a:spLocks/>
          </p:cNvSpPr>
          <p:nvPr/>
        </p:nvSpPr>
        <p:spPr>
          <a:xfrm>
            <a:off x="6009591" y="1355170"/>
            <a:ext cx="5207051" cy="777685"/>
          </a:xfrm>
          <a:prstGeom prst="rect">
            <a:avLst/>
          </a:prstGeom>
        </p:spPr>
        <p:txBody>
          <a:bodyPr vert="horz" lIns="109728" tIns="54864" rIns="109728" bIns="54864" rtlCol="0" anchor="b">
            <a:normAutofit fontScale="70000" lnSpcReduction="20000"/>
          </a:bodyPr>
          <a:lstStyle/>
          <a:p>
            <a:pPr defTabSz="1097280">
              <a:spcBef>
                <a:spcPct val="20000"/>
              </a:spcBef>
              <a:defRPr/>
            </a:pPr>
            <a:r>
              <a:rPr lang="ru-RU" sz="384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Жуков Константин Васильевич</a:t>
            </a:r>
          </a:p>
          <a:p>
            <a:pPr defTabSz="1097280">
              <a:spcBef>
                <a:spcPct val="20000"/>
              </a:spcBef>
              <a:defRPr/>
            </a:pPr>
            <a:endParaRPr lang="ru-RU" sz="2880" b="1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9" name="Содержимое 8" descr="img119"/>
          <p:cNvPicPr>
            <a:picLocks noGrp="1"/>
          </p:cNvPicPr>
          <p:nvPr>
            <p:ph sz="quarter" idx="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24905" y="2175511"/>
            <a:ext cx="2967578" cy="3950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11259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1424" y="231845"/>
            <a:ext cx="9875520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29882" y="1441579"/>
            <a:ext cx="4576584" cy="604868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Стрельцов Семён Васильевич</a:t>
            </a:r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83632" y="1268762"/>
            <a:ext cx="4850130" cy="604866"/>
          </a:xfrm>
        </p:spPr>
        <p:txBody>
          <a:bodyPr>
            <a:normAutofit fontScale="70000" lnSpcReduction="20000"/>
          </a:bodyPr>
          <a:lstStyle/>
          <a:p>
            <a:r>
              <a:rPr lang="ru-RU" sz="3360" dirty="0">
                <a:latin typeface="Times New Roman" pitchFamily="18" charset="0"/>
                <a:cs typeface="Times New Roman" pitchFamily="18" charset="0"/>
              </a:rPr>
              <a:t>Глазунов Фёдор Александрович</a:t>
            </a:r>
          </a:p>
          <a:p>
            <a:endParaRPr lang="ru-RU" dirty="0"/>
          </a:p>
        </p:txBody>
      </p:sp>
      <p:pic>
        <p:nvPicPr>
          <p:cNvPr id="7" name="Содержимое 6" descr="img120"/>
          <p:cNvPicPr>
            <a:picLocks noGrp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75520" y="1960038"/>
            <a:ext cx="3278846" cy="4166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Содержимое 7" descr="img115"/>
          <p:cNvPicPr>
            <a:picLocks noGrp="1"/>
          </p:cNvPicPr>
          <p:nvPr>
            <p:ph sz="quarter" idx="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87277" y="2046447"/>
            <a:ext cx="3307907" cy="4080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1703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58240" y="1700808"/>
            <a:ext cx="4848226" cy="474067"/>
          </a:xfrm>
        </p:spPr>
        <p:txBody>
          <a:bodyPr>
            <a:normAutofit fontScale="92500" lnSpcReduction="10000"/>
          </a:bodyPr>
          <a:lstStyle/>
          <a:p>
            <a:r>
              <a:rPr lang="ru-RU" dirty="0" err="1" smtClean="0"/>
              <a:t>Саранин</a:t>
            </a:r>
            <a:r>
              <a:rPr lang="ru-RU" dirty="0" smtClean="0"/>
              <a:t> Николай Андреевич</a:t>
            </a:r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ru-RU" dirty="0" err="1" smtClean="0"/>
              <a:t>Обельчиков</a:t>
            </a:r>
            <a:r>
              <a:rPr lang="ru-RU" dirty="0" smtClean="0"/>
              <a:t> Алексей Иванович</a:t>
            </a:r>
          </a:p>
          <a:p>
            <a:endParaRPr lang="ru-RU" dirty="0"/>
          </a:p>
        </p:txBody>
      </p:sp>
      <p:pic>
        <p:nvPicPr>
          <p:cNvPr id="7" name="Содержимое 6" descr="img117"/>
          <p:cNvPicPr>
            <a:picLocks noGrp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75521" y="2175511"/>
            <a:ext cx="3286308" cy="4277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Содержимое 7" descr="img121"/>
          <p:cNvPicPr>
            <a:picLocks noGrp="1"/>
          </p:cNvPicPr>
          <p:nvPr>
            <p:ph sz="quarter" idx="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73687" y="2175511"/>
            <a:ext cx="3210152" cy="4277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48910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ABA2E22-2FFC-4A80-926E-DCF540FB7A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B02AB4DE-E89C-4AC0-88BA-9E09968D61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0"/>
            <a:ext cx="10058400" cy="6720841"/>
          </a:xfrm>
        </p:spPr>
      </p:pic>
    </p:spTree>
    <p:extLst>
      <p:ext uri="{BB962C8B-B14F-4D97-AF65-F5344CB8AC3E}">
        <p14:creationId xmlns:p14="http://schemas.microsoft.com/office/powerpoint/2010/main" val="226895026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Комаров Роман Абрамович</a:t>
            </a:r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err="1" smtClean="0"/>
              <a:t>Сулимов</a:t>
            </a:r>
            <a:r>
              <a:rPr lang="ru-RU" dirty="0" smtClean="0"/>
              <a:t> Фёдор Петрович</a:t>
            </a:r>
          </a:p>
          <a:p>
            <a:endParaRPr lang="ru-RU" dirty="0"/>
          </a:p>
        </p:txBody>
      </p:sp>
      <p:pic>
        <p:nvPicPr>
          <p:cNvPr id="7" name="Содержимое 6" descr="img122"/>
          <p:cNvPicPr>
            <a:picLocks noGrp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61930" y="2175511"/>
            <a:ext cx="3207440" cy="4450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Содержимое 7" descr="img118"/>
          <p:cNvPicPr>
            <a:picLocks noGrp="1"/>
          </p:cNvPicPr>
          <p:nvPr>
            <p:ph sz="quarter" idx="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87277" y="2219266"/>
            <a:ext cx="3389441" cy="4364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57341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360" dirty="0">
                <a:latin typeface="Times New Roman" pitchFamily="18" charset="0"/>
                <a:cs typeface="Times New Roman" pitchFamily="18" charset="0"/>
              </a:rPr>
              <a:t>Экскурсии в школьном музее</a:t>
            </a:r>
          </a:p>
        </p:txBody>
      </p:sp>
      <p:pic>
        <p:nvPicPr>
          <p:cNvPr id="11" name="Содержимое 10" descr="C:\Users\Аверина.Е.В\Desktop\DSC02200.JPG"/>
          <p:cNvPicPr>
            <a:picLocks noGrp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4243" y="1527989"/>
            <a:ext cx="5011757" cy="4153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Содержимое 11" descr="https://pp.userapi.com/c855428/v855428714/3b7b2/EZ0kLbfy5jE.jpg"/>
          <p:cNvPicPr>
            <a:picLocks noGrp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68819" y="1527989"/>
            <a:ext cx="5313581" cy="4061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59434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59608" y="274638"/>
            <a:ext cx="7498080" cy="2468562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rgbClr val="C00000"/>
                </a:solidFill>
                <a:effectLst/>
              </a:rPr>
              <a:t>Здесь собрались фронтовики седые,</a:t>
            </a:r>
            <a:br>
              <a:rPr lang="ru-RU" sz="2400" dirty="0">
                <a:solidFill>
                  <a:srgbClr val="C00000"/>
                </a:solidFill>
                <a:effectLst/>
              </a:rPr>
            </a:br>
            <a:r>
              <a:rPr lang="ru-RU" sz="2400" dirty="0">
                <a:solidFill>
                  <a:srgbClr val="C00000"/>
                </a:solidFill>
                <a:effectLst/>
              </a:rPr>
              <a:t>Помечены осколками войны. </a:t>
            </a:r>
            <a:br>
              <a:rPr lang="ru-RU" sz="2400" dirty="0">
                <a:solidFill>
                  <a:srgbClr val="C00000"/>
                </a:solidFill>
                <a:effectLst/>
              </a:rPr>
            </a:br>
            <a:r>
              <a:rPr lang="ru-RU" sz="2400" dirty="0">
                <a:solidFill>
                  <a:srgbClr val="C00000"/>
                </a:solidFill>
                <a:effectLst/>
              </a:rPr>
              <a:t>Свои у каждого дороги фронтовые,</a:t>
            </a:r>
            <a:br>
              <a:rPr lang="ru-RU" sz="2400" dirty="0">
                <a:solidFill>
                  <a:srgbClr val="C00000"/>
                </a:solidFill>
                <a:effectLst/>
              </a:rPr>
            </a:br>
            <a:r>
              <a:rPr lang="ru-RU" sz="2400" dirty="0">
                <a:solidFill>
                  <a:srgbClr val="C00000"/>
                </a:solidFill>
                <a:effectLst/>
              </a:rPr>
              <a:t>Свои у каждого походы и бои. </a:t>
            </a:r>
            <a:br>
              <a:rPr lang="ru-RU" sz="2400" dirty="0">
                <a:solidFill>
                  <a:srgbClr val="C00000"/>
                </a:solidFill>
                <a:effectLst/>
              </a:rPr>
            </a:br>
            <a:r>
              <a:rPr lang="ru-RU" sz="2400" dirty="0">
                <a:solidFill>
                  <a:srgbClr val="C00000"/>
                </a:solidFill>
                <a:effectLst/>
              </a:rPr>
              <a:t>И в памяти хранятся эпизоды</a:t>
            </a:r>
            <a:br>
              <a:rPr lang="ru-RU" sz="2400" dirty="0">
                <a:solidFill>
                  <a:srgbClr val="C00000"/>
                </a:solidFill>
                <a:effectLst/>
              </a:rPr>
            </a:br>
            <a:r>
              <a:rPr lang="ru-RU" sz="2400" dirty="0">
                <a:solidFill>
                  <a:srgbClr val="C00000"/>
                </a:solidFill>
                <a:effectLst/>
              </a:rPr>
              <a:t>От первых до последних её дней.</a:t>
            </a:r>
            <a:br>
              <a:rPr lang="ru-RU" sz="2400" dirty="0">
                <a:solidFill>
                  <a:srgbClr val="C00000"/>
                </a:solidFill>
                <a:effectLst/>
              </a:rPr>
            </a:br>
            <a:endParaRPr lang="ru-RU" sz="2400" dirty="0">
              <a:solidFill>
                <a:srgbClr val="C00000"/>
              </a:solidFill>
            </a:endParaRPr>
          </a:p>
        </p:txBody>
      </p:sp>
      <p:pic>
        <p:nvPicPr>
          <p:cNvPr id="6" name="Picture 2" descr="J:\DCIM\101MSDCF\DSC032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57601" y="2564782"/>
            <a:ext cx="5968092" cy="398841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71187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71800" y="228600"/>
            <a:ext cx="7498080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dirty="0">
                <a:solidFill>
                  <a:srgbClr val="FF0000"/>
                </a:solidFill>
              </a:rPr>
              <a:t>Долгих Николай Иванович </a:t>
            </a:r>
            <a:br>
              <a:rPr lang="ru-RU" sz="4400" dirty="0">
                <a:solidFill>
                  <a:srgbClr val="FF0000"/>
                </a:solidFill>
              </a:rPr>
            </a:br>
            <a:r>
              <a:rPr lang="ru-RU" sz="3600" dirty="0">
                <a:solidFill>
                  <a:srgbClr val="C00000"/>
                </a:solidFill>
              </a:rPr>
              <a:t>воевал в Японии</a:t>
            </a:r>
          </a:p>
        </p:txBody>
      </p:sp>
      <p:pic>
        <p:nvPicPr>
          <p:cNvPr id="6" name="Picture 2" descr="J:\DCIM\101MSDCF\DSC0320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0400" y="1562100"/>
            <a:ext cx="6705600" cy="50292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200400" y="1828800"/>
            <a:ext cx="6705600" cy="4419600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80298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59608" y="274638"/>
            <a:ext cx="7498080" cy="102076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dirty="0">
                <a:solidFill>
                  <a:srgbClr val="FF0000"/>
                </a:solidFill>
              </a:rPr>
              <a:t>Кириллов Михаил Павлович</a:t>
            </a:r>
            <a:br>
              <a:rPr lang="ru-RU" sz="4400" dirty="0">
                <a:solidFill>
                  <a:srgbClr val="FF0000"/>
                </a:solidFill>
              </a:rPr>
            </a:br>
            <a:r>
              <a:rPr lang="ru-RU" sz="3600" dirty="0">
                <a:solidFill>
                  <a:srgbClr val="C00000"/>
                </a:solidFill>
              </a:rPr>
              <a:t>воевал на Курильских островах</a:t>
            </a:r>
          </a:p>
        </p:txBody>
      </p:sp>
      <p:pic>
        <p:nvPicPr>
          <p:cNvPr id="6" name="Picture 2" descr="J:\DCIM\101MSDCF\DSC0320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71801" y="1752601"/>
            <a:ext cx="7315200" cy="47201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15801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71800" y="304800"/>
            <a:ext cx="7485888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>
                <a:solidFill>
                  <a:srgbClr val="FF0000"/>
                </a:solidFill>
              </a:rPr>
              <a:t>Шалыгин Федор Федосеевич</a:t>
            </a:r>
            <a:br>
              <a:rPr lang="ru-RU" sz="4000" dirty="0">
                <a:solidFill>
                  <a:srgbClr val="FF0000"/>
                </a:solidFill>
              </a:rPr>
            </a:br>
            <a:r>
              <a:rPr lang="ru-RU" sz="4000" dirty="0">
                <a:solidFill>
                  <a:srgbClr val="C00000"/>
                </a:solidFill>
              </a:rPr>
              <a:t>боролся с </a:t>
            </a:r>
            <a:r>
              <a:rPr lang="ru-RU" sz="4000" dirty="0" err="1">
                <a:solidFill>
                  <a:srgbClr val="C00000"/>
                </a:solidFill>
              </a:rPr>
              <a:t>бандеровцами</a:t>
            </a:r>
            <a:endParaRPr lang="ru-RU" sz="4000" dirty="0">
              <a:solidFill>
                <a:srgbClr val="C00000"/>
              </a:solidFill>
            </a:endParaRPr>
          </a:p>
        </p:txBody>
      </p:sp>
      <p:pic>
        <p:nvPicPr>
          <p:cNvPr id="6" name="Picture 2" descr="J:\DCIM\101MSDCF\DSC0320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52801" y="1788319"/>
            <a:ext cx="6477000" cy="485774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45270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59608" y="274638"/>
            <a:ext cx="7498080" cy="2163762"/>
          </a:xfrm>
        </p:spPr>
        <p:txBody>
          <a:bodyPr>
            <a:noAutofit/>
          </a:bodyPr>
          <a:lstStyle/>
          <a:p>
            <a:pPr algn="ctr"/>
            <a:r>
              <a:rPr lang="ru-RU" sz="4000" dirty="0" err="1">
                <a:solidFill>
                  <a:srgbClr val="FF0000"/>
                </a:solidFill>
              </a:rPr>
              <a:t>Боровкова</a:t>
            </a:r>
            <a:r>
              <a:rPr lang="ru-RU" sz="4000" dirty="0">
                <a:solidFill>
                  <a:srgbClr val="FF0000"/>
                </a:solidFill>
              </a:rPr>
              <a:t> Валентина Яковлевна</a:t>
            </a:r>
            <a:br>
              <a:rPr lang="ru-RU" sz="4000" dirty="0">
                <a:solidFill>
                  <a:srgbClr val="FF0000"/>
                </a:solidFill>
              </a:rPr>
            </a:br>
            <a:r>
              <a:rPr lang="ru-RU" sz="3200" dirty="0">
                <a:solidFill>
                  <a:srgbClr val="C00000"/>
                </a:solidFill>
              </a:rPr>
              <a:t>зенитчица; служила 3 года на аэродроме</a:t>
            </a:r>
            <a:r>
              <a:rPr lang="ru-RU" sz="3200" dirty="0"/>
              <a:t/>
            </a:r>
            <a:br>
              <a:rPr lang="ru-RU" sz="3200" dirty="0"/>
            </a:br>
            <a:endParaRPr lang="ru-RU" sz="3200" dirty="0"/>
          </a:p>
        </p:txBody>
      </p:sp>
      <p:pic>
        <p:nvPicPr>
          <p:cNvPr id="5" name="Picture 2" descr="J:\DCIM\101MSDCF\DSC0320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52801" y="1828800"/>
            <a:ext cx="6400799" cy="48006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15531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dirty="0">
                <a:solidFill>
                  <a:srgbClr val="FF0000"/>
                </a:solidFill>
              </a:rPr>
              <a:t>Полушин Василий Андреевич</a:t>
            </a:r>
            <a:br>
              <a:rPr lang="ru-RU" sz="4000" dirty="0">
                <a:solidFill>
                  <a:srgbClr val="FF0000"/>
                </a:solidFill>
              </a:rPr>
            </a:br>
            <a:r>
              <a:rPr lang="ru-RU" sz="3200" dirty="0">
                <a:solidFill>
                  <a:srgbClr val="C00000"/>
                </a:solidFill>
              </a:rPr>
              <a:t>танкист, освобождал СССР, Вену, Прагу…</a:t>
            </a:r>
            <a:endParaRPr lang="ru-RU" sz="4000" dirty="0">
              <a:solidFill>
                <a:srgbClr val="C00000"/>
              </a:solidFill>
            </a:endParaRPr>
          </a:p>
        </p:txBody>
      </p:sp>
      <p:pic>
        <p:nvPicPr>
          <p:cNvPr id="6" name="Picture 2" descr="J:\DCIM\101MSDCF\DSC0321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05200" y="1828800"/>
            <a:ext cx="6400800" cy="48006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63327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59608" y="274638"/>
            <a:ext cx="7498080" cy="1249362"/>
          </a:xfrm>
        </p:spPr>
        <p:txBody>
          <a:bodyPr>
            <a:noAutofit/>
          </a:bodyPr>
          <a:lstStyle/>
          <a:p>
            <a:r>
              <a:rPr lang="ru-RU" sz="3200" dirty="0">
                <a:solidFill>
                  <a:srgbClr val="FF0000"/>
                </a:solidFill>
              </a:rPr>
              <a:t>В школе 19 . 12. 2017 г. открыта мемориальная доска орденоносцу </a:t>
            </a:r>
            <a:r>
              <a:rPr lang="ru-RU" sz="3200" dirty="0" err="1">
                <a:solidFill>
                  <a:srgbClr val="C00000"/>
                </a:solidFill>
              </a:rPr>
              <a:t>Чупину</a:t>
            </a:r>
            <a:r>
              <a:rPr lang="ru-RU" sz="3200" dirty="0">
                <a:solidFill>
                  <a:srgbClr val="C00000"/>
                </a:solidFill>
              </a:rPr>
              <a:t> Я.И.  Герою Советского Союза</a:t>
            </a:r>
          </a:p>
        </p:txBody>
      </p:sp>
      <p:pic>
        <p:nvPicPr>
          <p:cNvPr id="4" name="Picture 2" descr="J:\DCIM\101MSDCF\DSC0328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05200" y="1828800"/>
            <a:ext cx="6398340" cy="48006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02035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>
                <a:solidFill>
                  <a:srgbClr val="C00000"/>
                </a:solidFill>
              </a:rPr>
              <a:t>В музее есть альбом, содержащий информацию о земляках – фронтовиках </a:t>
            </a:r>
            <a:r>
              <a:rPr lang="ru-RU" sz="3200" dirty="0" err="1">
                <a:solidFill>
                  <a:srgbClr val="C00000"/>
                </a:solidFill>
              </a:rPr>
              <a:t>Ишимского</a:t>
            </a:r>
            <a:r>
              <a:rPr lang="ru-RU" sz="3200" dirty="0">
                <a:solidFill>
                  <a:srgbClr val="C00000"/>
                </a:solidFill>
              </a:rPr>
              <a:t> района</a:t>
            </a:r>
          </a:p>
        </p:txBody>
      </p:sp>
      <p:pic>
        <p:nvPicPr>
          <p:cNvPr id="6" name="Picture 2" descr="J:\DCIM\101MSDCF\DSC0321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52801" y="1752600"/>
            <a:ext cx="6400799" cy="48006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07829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FCDE409-61CB-4086-96B2-95396BFBB3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825624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2400" b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выставке были представлены фотографии ветеранов ВОВ и документы, предоставленные родственниками: военные билеты, письма, ордена. Печатная часть рассказывала о наших земляках, их воспоминаниях о войне. Они отражают историю войны в судьбах наших земляков, героизм и самоотверженность воинов и тружеников тыла, ценой жизни и собственного здоровья отстоявших независимость Родины.</a:t>
            </a:r>
            <a:r>
              <a:rPr lang="ru-RU" dirty="0"/>
              <a:t>   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xmlns="" id="{031A0BA8-A4EA-497B-A8E3-B6466B331B4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825624"/>
            <a:ext cx="5486400" cy="5032375"/>
          </a:xfrm>
        </p:spPr>
      </p:pic>
      <p:pic>
        <p:nvPicPr>
          <p:cNvPr id="8" name="Объект 7">
            <a:extLst>
              <a:ext uri="{FF2B5EF4-FFF2-40B4-BE49-F238E27FC236}">
                <a16:creationId xmlns:a16="http://schemas.microsoft.com/office/drawing/2014/main" xmlns="" id="{1A031D91-896B-4762-9392-B30CEAF3C04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89320" y="1825625"/>
            <a:ext cx="6202680" cy="5032374"/>
          </a:xfrm>
        </p:spPr>
      </p:pic>
    </p:spTree>
    <p:extLst>
      <p:ext uri="{BB962C8B-B14F-4D97-AF65-F5344CB8AC3E}">
        <p14:creationId xmlns:p14="http://schemas.microsoft.com/office/powerpoint/2010/main" val="94183481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43200" y="228600"/>
            <a:ext cx="7938868" cy="1219200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rgbClr val="C00000"/>
                </a:solidFill>
              </a:rPr>
              <a:t>Переданы на хранение  подлинные документы фронтовиков- односельчан</a:t>
            </a:r>
          </a:p>
        </p:txBody>
      </p:sp>
      <p:pic>
        <p:nvPicPr>
          <p:cNvPr id="6" name="Picture 2" descr="J:\DCIM\101MSDCF\DSC0321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53200" y="2057400"/>
            <a:ext cx="3657600" cy="274092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3" descr="J:\DCIM\101MSDCF\DSC0321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43200" y="3581400"/>
            <a:ext cx="3505200" cy="26289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03340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>
                <a:solidFill>
                  <a:srgbClr val="C00000"/>
                </a:solidFill>
              </a:rPr>
              <a:t>Медали </a:t>
            </a:r>
            <a:br>
              <a:rPr lang="ru-RU" sz="3200" dirty="0">
                <a:solidFill>
                  <a:srgbClr val="C00000"/>
                </a:solidFill>
              </a:rPr>
            </a:br>
            <a:r>
              <a:rPr lang="ru-RU" sz="3200" dirty="0">
                <a:solidFill>
                  <a:srgbClr val="C00000"/>
                </a:solidFill>
              </a:rPr>
              <a:t>Полушина В.А.</a:t>
            </a:r>
          </a:p>
        </p:txBody>
      </p:sp>
      <p:pic>
        <p:nvPicPr>
          <p:cNvPr id="4" name="Объект 3" descr="DSC01853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90800" y="2971801"/>
            <a:ext cx="4916866" cy="368946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Содержимое 3" descr="DSC01850.JPG"/>
          <p:cNvPicPr>
            <a:picLocks noGrp="1"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77001" y="228600"/>
            <a:ext cx="3950677" cy="296300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3263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>
                <a:solidFill>
                  <a:srgbClr val="C00000"/>
                </a:solidFill>
              </a:rPr>
              <a:t> Бессмертный полк у памятника</a:t>
            </a:r>
            <a:br>
              <a:rPr lang="ru-RU" sz="3200" dirty="0">
                <a:solidFill>
                  <a:srgbClr val="C00000"/>
                </a:solidFill>
              </a:rPr>
            </a:br>
            <a:r>
              <a:rPr lang="ru-RU" sz="3200" dirty="0">
                <a:solidFill>
                  <a:srgbClr val="C00000"/>
                </a:solidFill>
              </a:rPr>
              <a:t> в с. </a:t>
            </a:r>
            <a:r>
              <a:rPr lang="ru-RU" sz="3200" dirty="0" err="1">
                <a:solidFill>
                  <a:srgbClr val="C00000"/>
                </a:solidFill>
              </a:rPr>
              <a:t>Мизоново</a:t>
            </a:r>
            <a:endParaRPr lang="ru-RU" sz="3200" dirty="0">
              <a:solidFill>
                <a:srgbClr val="C00000"/>
              </a:solidFill>
            </a:endParaRPr>
          </a:p>
        </p:txBody>
      </p:sp>
      <p:pic>
        <p:nvPicPr>
          <p:cNvPr id="6" name="Picture 2" descr="J:\DCIM\101MSDCF\DSC0277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29000" y="1828800"/>
            <a:ext cx="6398282" cy="48006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12742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учитель\Downloads\IMG_20190520_12415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24100" y="2025883"/>
            <a:ext cx="7173468" cy="4230455"/>
          </a:xfrm>
          <a:prstGeom prst="rect">
            <a:avLst/>
          </a:prstGeom>
          <a:noFill/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952596" y="0"/>
            <a:ext cx="8183562" cy="178592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b="0" dirty="0">
                <a:solidFill>
                  <a:schemeClr val="tx1"/>
                </a:solidFill>
              </a:rPr>
              <a:t/>
            </a:r>
            <a:br>
              <a:rPr lang="ru-RU" sz="2000" b="0" dirty="0">
                <a:solidFill>
                  <a:schemeClr val="tx1"/>
                </a:solidFill>
              </a:rPr>
            </a:br>
            <a:r>
              <a:rPr lang="ru-RU" sz="2000" b="0" dirty="0">
                <a:solidFill>
                  <a:schemeClr val="tx1"/>
                </a:solidFill>
                <a:effectLst/>
              </a:rPr>
              <a:t/>
            </a:r>
            <a:br>
              <a:rPr lang="ru-RU" sz="2000" b="0" dirty="0">
                <a:solidFill>
                  <a:schemeClr val="tx1"/>
                </a:solidFill>
                <a:effectLst/>
              </a:rPr>
            </a:br>
            <a:r>
              <a:rPr lang="ru-RU" sz="2000" b="0" dirty="0">
                <a:solidFill>
                  <a:schemeClr val="tx1"/>
                </a:solidFill>
                <a:effectLst/>
              </a:rPr>
              <a:t>7 мая в Филиале МАОУ Гагаринской СОШ - Ваньковской ООШ была организована историко-документальная </a:t>
            </a:r>
            <a:br>
              <a:rPr lang="ru-RU" sz="2000" b="0" dirty="0">
                <a:solidFill>
                  <a:schemeClr val="tx1"/>
                </a:solidFill>
                <a:effectLst/>
              </a:rPr>
            </a:br>
            <a:r>
              <a:rPr lang="ru-RU" sz="2000" b="0" dirty="0">
                <a:solidFill>
                  <a:schemeClr val="tx1"/>
                </a:solidFill>
                <a:effectLst/>
              </a:rPr>
              <a:t>выставка о героях - земляках, </a:t>
            </a:r>
            <a:br>
              <a:rPr lang="ru-RU" sz="2000" b="0" dirty="0">
                <a:solidFill>
                  <a:schemeClr val="tx1"/>
                </a:solidFill>
                <a:effectLst/>
              </a:rPr>
            </a:br>
            <a:r>
              <a:rPr lang="ru-RU" sz="2000" b="0" dirty="0">
                <a:solidFill>
                  <a:schemeClr val="tx1"/>
                </a:solidFill>
                <a:effectLst/>
              </a:rPr>
              <a:t>внёсших вклад в Победу в Великой Отечественной войне.</a:t>
            </a:r>
          </a:p>
        </p:txBody>
      </p:sp>
    </p:spTree>
    <p:extLst>
      <p:ext uri="{BB962C8B-B14F-4D97-AF65-F5344CB8AC3E}">
        <p14:creationId xmlns:p14="http://schemas.microsoft.com/office/powerpoint/2010/main" val="3214509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учитель\Downloads\IMG_20190520_132035-01.jpe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2508140" y="-518899"/>
            <a:ext cx="3863352" cy="5472608"/>
          </a:xfrm>
          <a:prstGeom prst="rect">
            <a:avLst/>
          </a:prstGeom>
          <a:noFill/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2026920" y="4983480"/>
            <a:ext cx="8183880" cy="1397848"/>
          </a:xfrm>
        </p:spPr>
        <p:txBody>
          <a:bodyPr>
            <a:noAutofit/>
          </a:bodyPr>
          <a:lstStyle/>
          <a:p>
            <a:pPr algn="ctr"/>
            <a:r>
              <a:rPr lang="ru-RU" sz="1800" b="0" dirty="0">
                <a:solidFill>
                  <a:schemeClr val="tx1"/>
                </a:solidFill>
                <a:effectLst/>
              </a:rPr>
              <a:t>Подвиги героев-земляков должны быть увековечены в памяти благодарных потомков, чтобы их подвиг не был забыт. </a:t>
            </a:r>
            <a:br>
              <a:rPr lang="ru-RU" sz="1800" b="0" dirty="0">
                <a:solidFill>
                  <a:schemeClr val="tx1"/>
                </a:solidFill>
                <a:effectLst/>
              </a:rPr>
            </a:br>
            <a:r>
              <a:rPr lang="ru-RU" sz="1800" b="0" dirty="0">
                <a:solidFill>
                  <a:schemeClr val="tx1"/>
                </a:solidFill>
                <a:effectLst/>
              </a:rPr>
              <a:t>Учащиеся узнали имена героев, которые погибли в годы Великой Отечественной войны.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01440" y="1340768"/>
            <a:ext cx="5043033" cy="3839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850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26920" y="4857760"/>
            <a:ext cx="8183880" cy="1785950"/>
          </a:xfrm>
        </p:spPr>
        <p:txBody>
          <a:bodyPr>
            <a:normAutofit fontScale="90000"/>
          </a:bodyPr>
          <a:lstStyle/>
          <a:p>
            <a:r>
              <a:rPr lang="ru-RU" sz="1600" b="0" dirty="0">
                <a:solidFill>
                  <a:schemeClr val="tx1"/>
                </a:solidFill>
                <a:effectLst/>
              </a:rPr>
              <a:t>Фёдоров Николай Григорьевич – советский военнослужащий, участник ВОВ, родился 24 июня, 1917 г., место рождения: </a:t>
            </a:r>
            <a:r>
              <a:rPr lang="ru-RU" sz="1600" b="0" dirty="0" err="1">
                <a:solidFill>
                  <a:schemeClr val="tx1"/>
                </a:solidFill>
                <a:effectLst/>
              </a:rPr>
              <a:t>Ишимский</a:t>
            </a:r>
            <a:r>
              <a:rPr lang="ru-RU" sz="1600" b="0" dirty="0">
                <a:solidFill>
                  <a:schemeClr val="tx1"/>
                </a:solidFill>
                <a:effectLst/>
              </a:rPr>
              <a:t> район, д. Сорочкина, Тюменская область. </a:t>
            </a:r>
            <a:br>
              <a:rPr lang="ru-RU" sz="1600" b="0" dirty="0">
                <a:solidFill>
                  <a:schemeClr val="tx1"/>
                </a:solidFill>
                <a:effectLst/>
              </a:rPr>
            </a:br>
            <a:r>
              <a:rPr lang="ru-RU" sz="1600" b="0" dirty="0">
                <a:solidFill>
                  <a:schemeClr val="tx1"/>
                </a:solidFill>
                <a:effectLst/>
              </a:rPr>
              <a:t/>
            </a:r>
            <a:br>
              <a:rPr lang="ru-RU" sz="1600" b="0" dirty="0">
                <a:solidFill>
                  <a:schemeClr val="tx1"/>
                </a:solidFill>
                <a:effectLst/>
              </a:rPr>
            </a:br>
            <a:r>
              <a:rPr lang="ru-RU" sz="1600" b="0" dirty="0">
                <a:solidFill>
                  <a:schemeClr val="tx1"/>
                </a:solidFill>
                <a:effectLst/>
              </a:rPr>
              <a:t>Учащиеся более подробно узнали о детстве и юности Николая Григорьевича, о том, как мирную жизнь оборвала война и Николай был призван в ряды Красной Армии.  </a:t>
            </a:r>
            <a:br>
              <a:rPr lang="ru-RU" sz="1600" b="0" dirty="0">
                <a:solidFill>
                  <a:schemeClr val="tx1"/>
                </a:solidFill>
                <a:effectLst/>
              </a:rPr>
            </a:br>
            <a:endParaRPr lang="ru-RU" sz="1600" b="0" dirty="0">
              <a:solidFill>
                <a:schemeClr val="tx1"/>
              </a:solidFill>
              <a:effectLst/>
            </a:endParaRPr>
          </a:p>
        </p:txBody>
      </p:sp>
      <p:pic>
        <p:nvPicPr>
          <p:cNvPr id="4098" name="Picture 2" descr="C:\Users\учитель\Downloads\IMG_20190520_12372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27135" y="530225"/>
            <a:ext cx="5967808" cy="4475856"/>
          </a:xfrm>
          <a:prstGeom prst="rect">
            <a:avLst/>
          </a:prstGeom>
          <a:noFill/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82408" y="546767"/>
            <a:ext cx="3528392" cy="286829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47529" y="404665"/>
            <a:ext cx="2684363" cy="4601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094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26920" y="5357826"/>
            <a:ext cx="8183880" cy="677214"/>
          </a:xfrm>
        </p:spPr>
        <p:txBody>
          <a:bodyPr>
            <a:noAutofit/>
          </a:bodyPr>
          <a:lstStyle/>
          <a:p>
            <a:pPr algn="ctr"/>
            <a:r>
              <a:rPr lang="ru-RU" sz="2000" b="0" dirty="0">
                <a:solidFill>
                  <a:schemeClr val="tx1"/>
                </a:solidFill>
                <a:effectLst/>
              </a:rPr>
              <a:t>Учащиеся узнали о том, как жил </a:t>
            </a:r>
            <a:r>
              <a:rPr lang="ru-RU" sz="2000" b="0" dirty="0" err="1">
                <a:solidFill>
                  <a:schemeClr val="tx1"/>
                </a:solidFill>
                <a:effectLst/>
              </a:rPr>
              <a:t>Ишимский</a:t>
            </a:r>
            <a:r>
              <a:rPr lang="ru-RU" sz="2000" b="0" dirty="0">
                <a:solidFill>
                  <a:schemeClr val="tx1"/>
                </a:solidFill>
                <a:effectLst/>
              </a:rPr>
              <a:t> район во время войны, сколько доблестных воинов дала малая родина стране.</a:t>
            </a:r>
          </a:p>
        </p:txBody>
      </p:sp>
      <p:pic>
        <p:nvPicPr>
          <p:cNvPr id="5123" name="Picture 3" descr="C:\Users\учитель\Downloads\IMG_20190520_131942-01.jpe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7043300" y="-27003587"/>
            <a:ext cx="5130996" cy="3857651"/>
          </a:xfrm>
          <a:prstGeom prst="rect">
            <a:avLst/>
          </a:prstGeom>
          <a:noFill/>
        </p:spPr>
      </p:pic>
      <p:pic>
        <p:nvPicPr>
          <p:cNvPr id="5124" name="Picture 4" descr="C:\Users\учитель\Downloads\IMG_20190520_131942-01.jpe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47528" y="332656"/>
            <a:ext cx="8363272" cy="4756137"/>
          </a:xfrm>
          <a:prstGeom prst="rect">
            <a:avLst/>
          </a:prstGeom>
          <a:noFill/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7926037" y="14786"/>
            <a:ext cx="2136060" cy="277179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08168" y="2136063"/>
            <a:ext cx="2771798" cy="295273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55841" y="332656"/>
            <a:ext cx="2943582" cy="228274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47529" y="3037534"/>
            <a:ext cx="2976662" cy="205125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4192" y="2615402"/>
            <a:ext cx="2783977" cy="2473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16073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26920" y="4869160"/>
            <a:ext cx="8183880" cy="1656184"/>
          </a:xfrm>
        </p:spPr>
        <p:txBody>
          <a:bodyPr>
            <a:noAutofit/>
          </a:bodyPr>
          <a:lstStyle/>
          <a:p>
            <a:pPr algn="ctr"/>
            <a:r>
              <a:rPr lang="ru-RU" sz="2000" b="0" dirty="0">
                <a:solidFill>
                  <a:schemeClr val="tx1"/>
                </a:solidFill>
                <a:effectLst/>
              </a:rPr>
              <a:t>На выставке были представлены книги </a:t>
            </a:r>
            <a:br>
              <a:rPr lang="ru-RU" sz="2000" b="0" dirty="0">
                <a:solidFill>
                  <a:schemeClr val="tx1"/>
                </a:solidFill>
                <a:effectLst/>
              </a:rPr>
            </a:br>
            <a:r>
              <a:rPr lang="ru-RU" sz="2000" b="0" dirty="0">
                <a:solidFill>
                  <a:schemeClr val="tx1"/>
                </a:solidFill>
                <a:effectLst/>
              </a:rPr>
              <a:t>«</a:t>
            </a:r>
            <a:r>
              <a:rPr lang="ru-RU" sz="2000" b="0" dirty="0" err="1">
                <a:solidFill>
                  <a:schemeClr val="tx1"/>
                </a:solidFill>
                <a:effectLst/>
              </a:rPr>
              <a:t>Ишимская</a:t>
            </a:r>
            <a:r>
              <a:rPr lang="ru-RU" sz="2000" b="0" dirty="0">
                <a:solidFill>
                  <a:schemeClr val="tx1"/>
                </a:solidFill>
                <a:effectLst/>
              </a:rPr>
              <a:t> энциклопедия» и «Герои Советского Союза земли </a:t>
            </a:r>
            <a:r>
              <a:rPr lang="ru-RU" sz="2000" b="0" dirty="0" err="1">
                <a:solidFill>
                  <a:schemeClr val="tx1"/>
                </a:solidFill>
                <a:effectLst/>
              </a:rPr>
              <a:t>Ишимской</a:t>
            </a:r>
            <a:r>
              <a:rPr lang="ru-RU" sz="2000" b="0" dirty="0">
                <a:solidFill>
                  <a:schemeClr val="tx1"/>
                </a:solidFill>
                <a:effectLst/>
              </a:rPr>
              <a:t>». </a:t>
            </a:r>
          </a:p>
        </p:txBody>
      </p:sp>
      <p:pic>
        <p:nvPicPr>
          <p:cNvPr id="6146" name="Picture 2" descr="C:\Users\учитель\Downloads\IMG_20190520_12353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24166" y="428604"/>
            <a:ext cx="6243926" cy="4440556"/>
          </a:xfrm>
          <a:prstGeom prst="rect">
            <a:avLst/>
          </a:prstGeom>
          <a:noFill/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28048" y="1484784"/>
            <a:ext cx="3888432" cy="338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00629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26920" y="4929198"/>
            <a:ext cx="8183880" cy="1643074"/>
          </a:xfrm>
        </p:spPr>
        <p:txBody>
          <a:bodyPr>
            <a:normAutofit/>
          </a:bodyPr>
          <a:lstStyle/>
          <a:p>
            <a:pPr algn="ctr"/>
            <a:r>
              <a:rPr lang="ru-RU" b="0" dirty="0" smtClean="0"/>
              <a:t> </a:t>
            </a:r>
            <a:r>
              <a:rPr lang="ru-RU" sz="1800" b="0" dirty="0">
                <a:solidFill>
                  <a:schemeClr val="tx1"/>
                </a:solidFill>
                <a:effectLst/>
              </a:rPr>
              <a:t>Каждый, для кого свято героическое прошлое нашей страны, может сказать «Я помню, я горжусь!». </a:t>
            </a:r>
            <a:br>
              <a:rPr lang="ru-RU" sz="1800" b="0" dirty="0">
                <a:solidFill>
                  <a:schemeClr val="tx1"/>
                </a:solidFill>
                <a:effectLst/>
              </a:rPr>
            </a:br>
            <a:r>
              <a:rPr lang="ru-RU" sz="1800" b="0" dirty="0">
                <a:solidFill>
                  <a:schemeClr val="tx1"/>
                </a:solidFill>
                <a:effectLst/>
              </a:rPr>
              <a:t>Эстафету памяти о наших героях – земляках 9 мая продолжил «Бессмертный полк».</a:t>
            </a:r>
            <a:endParaRPr lang="ru-RU" dirty="0">
              <a:solidFill>
                <a:schemeClr val="tx1"/>
              </a:solidFill>
              <a:effectLst/>
            </a:endParaRPr>
          </a:p>
        </p:txBody>
      </p:sp>
      <p:pic>
        <p:nvPicPr>
          <p:cNvPr id="3075" name="Picture 3" descr="C:\Users\учитель\Downloads\IMG_20190520_12414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09852" y="500043"/>
            <a:ext cx="6500858" cy="487564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8986618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7" descr="D:\документы\Картинки\ф.школа\Андреев фото\DSC0038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47850" y="549275"/>
            <a:ext cx="4032250" cy="537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Содержимое 11"/>
          <p:cNvSpPr>
            <a:spLocks noGrp="1"/>
          </p:cNvSpPr>
          <p:nvPr>
            <p:ph sz="half" idx="1"/>
          </p:nvPr>
        </p:nvSpPr>
        <p:spPr>
          <a:xfrm>
            <a:off x="5808663" y="333376"/>
            <a:ext cx="5111750" cy="5853113"/>
          </a:xfrm>
        </p:spPr>
        <p:txBody>
          <a:bodyPr/>
          <a:lstStyle/>
          <a:p>
            <a:pPr algn="ctr" eaLnBrk="1" hangingPunct="1">
              <a:buFont typeface="Wingdings 2" panose="05020102010507070707" pitchFamily="18" charset="2"/>
              <a:buNone/>
              <a:defRPr/>
            </a:pPr>
            <a:r>
              <a:rPr lang="ru-RU" altLang="ru-RU" sz="5400" dirty="0">
                <a:solidFill>
                  <a:srgbClr val="FF0000"/>
                </a:solidFill>
                <a:latin typeface="Monotype Corsiva" panose="03010101010201010101" pitchFamily="66" charset="0"/>
              </a:rPr>
              <a:t>Андреев Макар Игнатьевич</a:t>
            </a:r>
          </a:p>
          <a:p>
            <a:pPr algn="ctr" eaLnBrk="1" hangingPunct="1">
              <a:buFont typeface="Wingdings 2" panose="05020102010507070707" pitchFamily="18" charset="2"/>
              <a:buNone/>
              <a:defRPr/>
            </a:pPr>
            <a:r>
              <a:rPr lang="ru-RU" altLang="ru-RU" sz="4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Родился 12 апреля 1926 года в </a:t>
            </a:r>
            <a:r>
              <a:rPr lang="ru-RU" altLang="ru-RU" sz="4000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с.Тоболово</a:t>
            </a:r>
            <a:r>
              <a:rPr lang="ru-RU" altLang="ru-RU" sz="4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altLang="ru-RU" sz="4000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Ишимского</a:t>
            </a:r>
            <a:r>
              <a:rPr lang="ru-RU" altLang="ru-RU" sz="4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района</a:t>
            </a:r>
          </a:p>
        </p:txBody>
      </p:sp>
    </p:spTree>
    <p:extLst>
      <p:ext uri="{BB962C8B-B14F-4D97-AF65-F5344CB8AC3E}">
        <p14:creationId xmlns:p14="http://schemas.microsoft.com/office/powerpoint/2010/main" val="3494185237"/>
      </p:ext>
    </p:extLst>
  </p:cSld>
  <p:clrMapOvr>
    <a:masterClrMapping/>
  </p:clrMapOvr>
  <p:transition advTm="5604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4323103-BBE4-4830-9AA1-46A6B2BF6A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xmlns="" id="{7FC24D43-78E0-4DFB-ADF1-C79EAAED179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5181599" cy="7589837"/>
          </a:xfrm>
        </p:spPr>
      </p:pic>
      <p:pic>
        <p:nvPicPr>
          <p:cNvPr id="8" name="Объект 7">
            <a:extLst>
              <a:ext uri="{FF2B5EF4-FFF2-40B4-BE49-F238E27FC236}">
                <a16:creationId xmlns:a16="http://schemas.microsoft.com/office/drawing/2014/main" xmlns="" id="{BB476E99-80AB-41EB-B9DF-E6775876AEE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0"/>
            <a:ext cx="6096000" cy="6839744"/>
          </a:xfrm>
        </p:spPr>
      </p:pic>
    </p:spTree>
    <p:extLst>
      <p:ext uri="{BB962C8B-B14F-4D97-AF65-F5344CB8AC3E}">
        <p14:creationId xmlns:p14="http://schemas.microsoft.com/office/powerpoint/2010/main" val="220121320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5" name="WordArt 7"/>
          <p:cNvSpPr>
            <a:spLocks noChangeArrowheads="1" noChangeShapeType="1" noTextEdit="1"/>
          </p:cNvSpPr>
          <p:nvPr/>
        </p:nvSpPr>
        <p:spPr bwMode="auto">
          <a:xfrm>
            <a:off x="2640013" y="549275"/>
            <a:ext cx="698500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3600" b="1" kern="10">
              <a:ln w="9525">
                <a:solidFill>
                  <a:srgbClr val="FFFF99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4D0808"/>
                  </a:gs>
                  <a:gs pos="14999">
                    <a:srgbClr val="FF0300"/>
                  </a:gs>
                  <a:gs pos="27499">
                    <a:srgbClr val="FF7A00"/>
                  </a:gs>
                  <a:gs pos="50000">
                    <a:srgbClr val="FFF200"/>
                  </a:gs>
                  <a:gs pos="72501">
                    <a:srgbClr val="FF7A00"/>
                  </a:gs>
                  <a:gs pos="85001">
                    <a:srgbClr val="FF0300"/>
                  </a:gs>
                  <a:gs pos="100000">
                    <a:srgbClr val="4D0808"/>
                  </a:gs>
                </a:gsLst>
                <a:lin ang="2700000" scaled="1"/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pic>
        <p:nvPicPr>
          <p:cNvPr id="7171" name="Picture 5" descr="D:\документы\Картинки\ф.школа\Андреев фото\ветеран\DSC0002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03388" y="260350"/>
            <a:ext cx="4633912" cy="633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Текст 7"/>
          <p:cNvSpPr>
            <a:spLocks noGrp="1"/>
          </p:cNvSpPr>
          <p:nvPr>
            <p:ph type="body" idx="2"/>
          </p:nvPr>
        </p:nvSpPr>
        <p:spPr>
          <a:xfrm>
            <a:off x="6600826" y="620714"/>
            <a:ext cx="3743325" cy="5483225"/>
          </a:xfrm>
        </p:spPr>
        <p:txBody>
          <a:bodyPr/>
          <a:lstStyle/>
          <a:p>
            <a:pPr algn="just" eaLnBrk="1" hangingPunct="1">
              <a:defRPr/>
            </a:pPr>
            <a:r>
              <a:rPr lang="ru-RU" altLang="ru-RU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Макар Игнатьевич  был призван в армию в апреле 1943 года. Попал в 12 отделение учебного стрелкового полка </a:t>
            </a:r>
            <a:r>
              <a:rPr lang="ru-RU" altLang="ru-RU" sz="24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г.Куйбышева</a:t>
            </a:r>
            <a:r>
              <a:rPr lang="ru-RU" altLang="ru-RU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Пробыл там 5 месяцев, после чего был отправлен на фронт. Попал на первый Украинский фронт в третью танковую армию 71 механизированную бригаду, в роту автоматчиков.</a:t>
            </a:r>
          </a:p>
          <a:p>
            <a:pPr eaLnBrk="1" hangingPunct="1">
              <a:defRPr/>
            </a:pPr>
            <a:endParaRPr lang="ru-RU" altLang="ru-RU" dirty="0" smtClean="0"/>
          </a:p>
        </p:txBody>
      </p:sp>
    </p:spTree>
    <p:extLst>
      <p:ext uri="{BB962C8B-B14F-4D97-AF65-F5344CB8AC3E}">
        <p14:creationId xmlns:p14="http://schemas.microsoft.com/office/powerpoint/2010/main" val="1988749573"/>
      </p:ext>
    </p:extLst>
  </p:cSld>
  <p:clrMapOvr>
    <a:masterClrMapping/>
  </p:clrMapOvr>
  <p:transition advTm="9817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6" name="WordArt 10"/>
          <p:cNvSpPr>
            <a:spLocks noChangeArrowheads="1" noChangeShapeType="1" noTextEdit="1"/>
          </p:cNvSpPr>
          <p:nvPr/>
        </p:nvSpPr>
        <p:spPr bwMode="auto">
          <a:xfrm>
            <a:off x="2711450" y="404813"/>
            <a:ext cx="698500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3600" b="1" kern="10">
              <a:ln w="9525">
                <a:solidFill>
                  <a:srgbClr val="FFFF99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4D0808"/>
                  </a:gs>
                  <a:gs pos="14999">
                    <a:srgbClr val="FF0300"/>
                  </a:gs>
                  <a:gs pos="27499">
                    <a:srgbClr val="FF7A00"/>
                  </a:gs>
                  <a:gs pos="50000">
                    <a:srgbClr val="FFF200"/>
                  </a:gs>
                  <a:gs pos="72501">
                    <a:srgbClr val="FF7A00"/>
                  </a:gs>
                  <a:gs pos="85001">
                    <a:srgbClr val="FF0300"/>
                  </a:gs>
                  <a:gs pos="100000">
                    <a:srgbClr val="4D0808"/>
                  </a:gs>
                </a:gsLst>
                <a:lin ang="2700000" scaled="1"/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583833" y="0"/>
            <a:ext cx="2994731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charset="0"/>
              </a:rPr>
              <a:t>Награды</a:t>
            </a:r>
            <a:endParaRPr lang="ru-RU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Arial" charset="0"/>
            </a:endParaRP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47850" y="981076"/>
            <a:ext cx="3429000" cy="248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Содержимое 4"/>
          <p:cNvSpPr txBox="1">
            <a:spLocks/>
          </p:cNvSpPr>
          <p:nvPr/>
        </p:nvSpPr>
        <p:spPr bwMode="auto">
          <a:xfrm>
            <a:off x="1524001" y="2997201"/>
            <a:ext cx="3960813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 algn="ctr" fontAlgn="base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defRPr/>
            </a:pPr>
            <a:r>
              <a:rPr lang="ru-RU" sz="2000" dirty="0">
                <a:solidFill>
                  <a:srgbClr val="FFFF00"/>
                </a:solidFill>
                <a:latin typeface="Constantia"/>
              </a:rPr>
              <a:t>Орден Отечественной войны</a:t>
            </a:r>
          </a:p>
          <a:p>
            <a:pPr marL="273050" indent="-273050" algn="ctr" fontAlgn="base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defRPr/>
            </a:pPr>
            <a:endParaRPr lang="ru-RU" sz="2600" dirty="0">
              <a:solidFill>
                <a:srgbClr val="FFFF00"/>
              </a:solidFill>
              <a:latin typeface="Constantia"/>
            </a:endParaRPr>
          </a:p>
        </p:txBody>
      </p:sp>
      <p:pic>
        <p:nvPicPr>
          <p:cNvPr id="8198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56364" y="908051"/>
            <a:ext cx="3519487" cy="261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9" name="Прямоугольник 4"/>
          <p:cNvSpPr>
            <a:spLocks noChangeArrowheads="1"/>
          </p:cNvSpPr>
          <p:nvPr/>
        </p:nvSpPr>
        <p:spPr bwMode="auto">
          <a:xfrm>
            <a:off x="6096001" y="2997200"/>
            <a:ext cx="43354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altLang="ru-RU" sz="2000">
                <a:solidFill>
                  <a:srgbClr val="FFFF00"/>
                </a:solidFill>
                <a:latin typeface="Arial" panose="020B0604020202020204" pitchFamily="34" charset="0"/>
              </a:rPr>
              <a:t>Медаль «За освобождение Праги»</a:t>
            </a:r>
          </a:p>
        </p:txBody>
      </p:sp>
      <p:pic>
        <p:nvPicPr>
          <p:cNvPr id="8200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03389" y="3716338"/>
            <a:ext cx="4141787" cy="291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1" name="Прямоугольник 3"/>
          <p:cNvSpPr>
            <a:spLocks noChangeArrowheads="1"/>
          </p:cNvSpPr>
          <p:nvPr/>
        </p:nvSpPr>
        <p:spPr bwMode="auto">
          <a:xfrm>
            <a:off x="1992314" y="6165850"/>
            <a:ext cx="37179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altLang="ru-RU" sz="2000">
                <a:solidFill>
                  <a:srgbClr val="FFFF00"/>
                </a:solidFill>
                <a:latin typeface="Arial" panose="020B0604020202020204" pitchFamily="34" charset="0"/>
              </a:rPr>
              <a:t>Медаль «За взятие Берлина»</a:t>
            </a:r>
          </a:p>
        </p:txBody>
      </p:sp>
      <p:pic>
        <p:nvPicPr>
          <p:cNvPr id="8202" name="Picture 4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1" y="3716338"/>
            <a:ext cx="4168775" cy="287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3" name="Прямоугольник 3"/>
          <p:cNvSpPr>
            <a:spLocks noChangeArrowheads="1"/>
          </p:cNvSpPr>
          <p:nvPr/>
        </p:nvSpPr>
        <p:spPr bwMode="auto">
          <a:xfrm>
            <a:off x="7104064" y="6165850"/>
            <a:ext cx="23637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altLang="ru-RU" sz="2000">
                <a:solidFill>
                  <a:srgbClr val="FFFF00"/>
                </a:solidFill>
                <a:latin typeface="Arial" panose="020B0604020202020204" pitchFamily="34" charset="0"/>
              </a:rPr>
              <a:t>Медаль «Жукова»</a:t>
            </a:r>
          </a:p>
        </p:txBody>
      </p:sp>
    </p:spTree>
    <p:extLst>
      <p:ext uri="{BB962C8B-B14F-4D97-AF65-F5344CB8AC3E}">
        <p14:creationId xmlns:p14="http://schemas.microsoft.com/office/powerpoint/2010/main" val="3628207104"/>
      </p:ext>
    </p:extLst>
  </p:cSld>
  <p:clrMapOvr>
    <a:masterClrMapping/>
  </p:clrMapOvr>
  <p:transition advTm="7584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40013" y="1557339"/>
            <a:ext cx="6985000" cy="484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0" name="WordArt 10"/>
          <p:cNvSpPr>
            <a:spLocks noChangeArrowheads="1" noChangeShapeType="1" noTextEdit="1"/>
          </p:cNvSpPr>
          <p:nvPr/>
        </p:nvSpPr>
        <p:spPr bwMode="auto">
          <a:xfrm>
            <a:off x="2711450" y="476250"/>
            <a:ext cx="698500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3600" b="1" kern="10">
              <a:ln w="9525">
                <a:solidFill>
                  <a:srgbClr val="FFFF99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4D0808"/>
                  </a:gs>
                  <a:gs pos="14999">
                    <a:srgbClr val="FF0300"/>
                  </a:gs>
                  <a:gs pos="27499">
                    <a:srgbClr val="FF7A00"/>
                  </a:gs>
                  <a:gs pos="50000">
                    <a:srgbClr val="FFF200"/>
                  </a:gs>
                  <a:gs pos="72501">
                    <a:srgbClr val="FF7A00"/>
                  </a:gs>
                  <a:gs pos="85001">
                    <a:srgbClr val="FF0300"/>
                  </a:gs>
                  <a:gs pos="100000">
                    <a:srgbClr val="4D0808"/>
                  </a:gs>
                </a:gsLst>
                <a:lin ang="2700000" scaled="1"/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9220" name="Прямоугольник 3"/>
          <p:cNvSpPr>
            <a:spLocks noChangeArrowheads="1"/>
          </p:cNvSpPr>
          <p:nvPr/>
        </p:nvSpPr>
        <p:spPr bwMode="auto">
          <a:xfrm>
            <a:off x="1651001" y="620714"/>
            <a:ext cx="89265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altLang="ru-RU" sz="4000">
                <a:solidFill>
                  <a:srgbClr val="FFFF00"/>
                </a:solidFill>
                <a:latin typeface="Arial" panose="020B0604020202020204" pitchFamily="34" charset="0"/>
              </a:rPr>
              <a:t>Медаль «За победу над Германией»</a:t>
            </a:r>
          </a:p>
        </p:txBody>
      </p:sp>
    </p:spTree>
    <p:extLst>
      <p:ext uri="{BB962C8B-B14F-4D97-AF65-F5344CB8AC3E}">
        <p14:creationId xmlns:p14="http://schemas.microsoft.com/office/powerpoint/2010/main" val="242313927"/>
      </p:ext>
    </p:extLst>
  </p:cSld>
  <p:clrMapOvr>
    <a:masterClrMapping/>
  </p:clrMapOvr>
  <p:transition advTm="4695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0" name="WordArt 10"/>
          <p:cNvSpPr>
            <a:spLocks noChangeArrowheads="1" noChangeShapeType="1" noTextEdit="1"/>
          </p:cNvSpPr>
          <p:nvPr/>
        </p:nvSpPr>
        <p:spPr bwMode="auto">
          <a:xfrm>
            <a:off x="2711450" y="476250"/>
            <a:ext cx="698500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3600" b="1" kern="10">
              <a:ln w="9525">
                <a:solidFill>
                  <a:srgbClr val="FFFF99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4D0808"/>
                  </a:gs>
                  <a:gs pos="14999">
                    <a:srgbClr val="FF0300"/>
                  </a:gs>
                  <a:gs pos="27499">
                    <a:srgbClr val="FF7A00"/>
                  </a:gs>
                  <a:gs pos="50000">
                    <a:srgbClr val="FFF200"/>
                  </a:gs>
                  <a:gs pos="72501">
                    <a:srgbClr val="FF7A00"/>
                  </a:gs>
                  <a:gs pos="85001">
                    <a:srgbClr val="FF0300"/>
                  </a:gs>
                  <a:gs pos="100000">
                    <a:srgbClr val="4D0808"/>
                  </a:gs>
                </a:gsLst>
                <a:lin ang="2700000" scaled="1"/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pic>
        <p:nvPicPr>
          <p:cNvPr id="10243" name="Picture 2" descr="D:\документы\Картинки\ф.школа\Андреев фото\ветеран\DSC0002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74826" y="260351"/>
            <a:ext cx="4519613" cy="608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Содержимое 6"/>
          <p:cNvSpPr>
            <a:spLocks noGrp="1"/>
          </p:cNvSpPr>
          <p:nvPr>
            <p:ph sz="half" idx="1"/>
          </p:nvPr>
        </p:nvSpPr>
        <p:spPr>
          <a:xfrm>
            <a:off x="6240464" y="692150"/>
            <a:ext cx="4427537" cy="4572000"/>
          </a:xfrm>
        </p:spPr>
        <p:txBody>
          <a:bodyPr/>
          <a:lstStyle/>
          <a:p>
            <a:pPr algn="ctr" eaLnBrk="1" hangingPunct="1">
              <a:buFont typeface="Wingdings 2" panose="05020102010507070707" pitchFamily="18" charset="2"/>
              <a:buNone/>
            </a:pPr>
            <a:endParaRPr lang="ru-RU" altLang="ru-RU" sz="4000">
              <a:solidFill>
                <a:srgbClr val="FFFF00"/>
              </a:solidFill>
            </a:endParaRPr>
          </a:p>
          <a:p>
            <a:pPr algn="ctr" eaLnBrk="1" hangingPunct="1">
              <a:buFont typeface="Wingdings 2" panose="05020102010507070707" pitchFamily="18" charset="2"/>
              <a:buNone/>
            </a:pPr>
            <a:endParaRPr lang="ru-RU" altLang="ru-RU" sz="4000">
              <a:solidFill>
                <a:srgbClr val="FFFF00"/>
              </a:solidFill>
            </a:endParaRPr>
          </a:p>
          <a:p>
            <a:pPr algn="ctr" eaLnBrk="1" hangingPunct="1">
              <a:buFont typeface="Wingdings 2" panose="05020102010507070707" pitchFamily="18" charset="2"/>
              <a:buNone/>
            </a:pPr>
            <a:r>
              <a:rPr lang="ru-RU" altLang="ru-RU" sz="4000">
                <a:solidFill>
                  <a:srgbClr val="FFFF00"/>
                </a:solidFill>
              </a:rPr>
              <a:t>Демобилизовался и вернулся в родное село в 1953 году.</a:t>
            </a:r>
          </a:p>
        </p:txBody>
      </p:sp>
    </p:spTree>
    <p:extLst>
      <p:ext uri="{BB962C8B-B14F-4D97-AF65-F5344CB8AC3E}">
        <p14:creationId xmlns:p14="http://schemas.microsoft.com/office/powerpoint/2010/main" val="3620677933"/>
      </p:ext>
    </p:extLst>
  </p:cSld>
  <p:clrMapOvr>
    <a:masterClrMapping/>
  </p:clrMapOvr>
  <p:transition advTm="4871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WordArt 4"/>
          <p:cNvSpPr>
            <a:spLocks noChangeArrowheads="1" noChangeShapeType="1" noTextEdit="1"/>
          </p:cNvSpPr>
          <p:nvPr/>
        </p:nvSpPr>
        <p:spPr bwMode="auto">
          <a:xfrm>
            <a:off x="2711450" y="549275"/>
            <a:ext cx="698500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3600" b="1" kern="10">
              <a:ln w="9525">
                <a:solidFill>
                  <a:srgbClr val="FFFF99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4D0808"/>
                  </a:gs>
                  <a:gs pos="14999">
                    <a:srgbClr val="FF0300"/>
                  </a:gs>
                  <a:gs pos="27499">
                    <a:srgbClr val="FF7A00"/>
                  </a:gs>
                  <a:gs pos="50000">
                    <a:srgbClr val="FFF200"/>
                  </a:gs>
                  <a:gs pos="72501">
                    <a:srgbClr val="FF7A00"/>
                  </a:gs>
                  <a:gs pos="85001">
                    <a:srgbClr val="FF0300"/>
                  </a:gs>
                  <a:gs pos="100000">
                    <a:srgbClr val="4D0808"/>
                  </a:gs>
                </a:gsLst>
                <a:lin ang="2700000" scaled="1"/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1847528" y="332656"/>
            <a:ext cx="3744416" cy="60486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5807968" y="836713"/>
            <a:ext cx="4644008" cy="5078313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600" b="1" spc="50" dirty="0" err="1">
                <a:ln w="11430"/>
                <a:gradFill>
                  <a:gsLst>
                    <a:gs pos="25000">
                      <a:srgbClr val="009DD9">
                        <a:satMod val="155000"/>
                      </a:srgbClr>
                    </a:gs>
                    <a:gs pos="100000">
                      <a:srgbClr val="009DD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nstantia"/>
              </a:rPr>
              <a:t>Аверин</a:t>
            </a:r>
            <a:endParaRPr lang="ru-RU" sz="3600" b="1" spc="50" dirty="0">
              <a:ln w="11430"/>
              <a:gradFill>
                <a:gsLst>
                  <a:gs pos="25000">
                    <a:srgbClr val="009DD9">
                      <a:satMod val="155000"/>
                    </a:srgbClr>
                  </a:gs>
                  <a:gs pos="100000">
                    <a:srgbClr val="009DD9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nstantia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600" b="1" spc="50" dirty="0">
                <a:ln w="11430"/>
                <a:gradFill>
                  <a:gsLst>
                    <a:gs pos="25000">
                      <a:srgbClr val="009DD9">
                        <a:satMod val="155000"/>
                      </a:srgbClr>
                    </a:gs>
                    <a:gs pos="100000">
                      <a:srgbClr val="009DD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nstantia"/>
              </a:rPr>
              <a:t>Пётр Степанович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b="1" dirty="0">
                <a:ln w="10541" cmpd="sng">
                  <a:solidFill>
                    <a:srgbClr val="0F6FC6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0F6FC6">
                        <a:tint val="40000"/>
                        <a:satMod val="250000"/>
                      </a:srgbClr>
                    </a:gs>
                    <a:gs pos="9000">
                      <a:srgbClr val="0F6FC6">
                        <a:tint val="52000"/>
                        <a:satMod val="300000"/>
                      </a:srgbClr>
                    </a:gs>
                    <a:gs pos="50000">
                      <a:srgbClr val="0F6FC6">
                        <a:shade val="20000"/>
                        <a:satMod val="300000"/>
                      </a:srgbClr>
                    </a:gs>
                    <a:gs pos="79000">
                      <a:srgbClr val="0F6FC6">
                        <a:tint val="52000"/>
                        <a:satMod val="300000"/>
                      </a:srgbClr>
                    </a:gs>
                    <a:gs pos="100000">
                      <a:srgbClr val="0F6FC6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на фронт попав в декабре 1944г. Принимал участие в сражениях на Восточном фронте и на р. Амур. Демобилизован  в апреле 1951г. награждён  медалями «За победу над Германией» и «За победу над Японией»  </a:t>
            </a:r>
            <a:endParaRPr lang="ru-RU" sz="2800" b="1" dirty="0">
              <a:ln w="10541" cmpd="sng">
                <a:solidFill>
                  <a:srgbClr val="0F6FC6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0F6FC6">
                      <a:tint val="40000"/>
                      <a:satMod val="250000"/>
                    </a:srgbClr>
                  </a:gs>
                  <a:gs pos="9000">
                    <a:srgbClr val="0F6FC6">
                      <a:tint val="52000"/>
                      <a:satMod val="300000"/>
                    </a:srgbClr>
                  </a:gs>
                  <a:gs pos="50000">
                    <a:srgbClr val="0F6FC6">
                      <a:shade val="20000"/>
                      <a:satMod val="300000"/>
                    </a:srgbClr>
                  </a:gs>
                  <a:gs pos="79000">
                    <a:srgbClr val="0F6FC6">
                      <a:tint val="52000"/>
                      <a:satMod val="300000"/>
                    </a:srgbClr>
                  </a:gs>
                  <a:gs pos="100000">
                    <a:srgbClr val="0F6FC6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2264860391"/>
      </p:ext>
    </p:extLst>
  </p:cSld>
  <p:clrMapOvr>
    <a:masterClrMapping/>
  </p:clrMapOvr>
  <p:transition advTm="6709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WordArt 4"/>
          <p:cNvSpPr>
            <a:spLocks noChangeArrowheads="1" noChangeShapeType="1" noTextEdit="1"/>
          </p:cNvSpPr>
          <p:nvPr/>
        </p:nvSpPr>
        <p:spPr bwMode="auto">
          <a:xfrm>
            <a:off x="2711450" y="476250"/>
            <a:ext cx="698500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3600" b="1" kern="10">
              <a:ln w="9525">
                <a:solidFill>
                  <a:srgbClr val="FFFF99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4D0808"/>
                  </a:gs>
                  <a:gs pos="14999">
                    <a:srgbClr val="FF0300"/>
                  </a:gs>
                  <a:gs pos="27499">
                    <a:srgbClr val="FF7A00"/>
                  </a:gs>
                  <a:gs pos="50000">
                    <a:srgbClr val="FFF200"/>
                  </a:gs>
                  <a:gs pos="72501">
                    <a:srgbClr val="FF7A00"/>
                  </a:gs>
                  <a:gs pos="85001">
                    <a:srgbClr val="FF0300"/>
                  </a:gs>
                  <a:gs pos="100000">
                    <a:srgbClr val="4D0808"/>
                  </a:gs>
                </a:gsLst>
                <a:lin ang="2700000" scaled="1"/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pic>
        <p:nvPicPr>
          <p:cNvPr id="5" name="Picture 2" descr="D:\Работа\Картинки\ф.школа\Ветераны\Ветераны май 2013 8 класс\фото057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75520" y="548680"/>
            <a:ext cx="4228870" cy="55446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6240016" y="148471"/>
            <a:ext cx="4217640" cy="6355586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600" b="1" spc="50" dirty="0">
                <a:ln w="11430"/>
                <a:gradFill>
                  <a:gsLst>
                    <a:gs pos="25000">
                      <a:srgbClr val="009DD9">
                        <a:satMod val="155000"/>
                      </a:srgbClr>
                    </a:gs>
                    <a:gs pos="100000">
                      <a:srgbClr val="009DD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nstantia"/>
              </a:rPr>
              <a:t>Андреев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600" b="1" spc="50" dirty="0">
                <a:ln w="11430"/>
                <a:gradFill>
                  <a:gsLst>
                    <a:gs pos="25000">
                      <a:srgbClr val="009DD9">
                        <a:satMod val="155000"/>
                      </a:srgbClr>
                    </a:gs>
                    <a:gs pos="100000">
                      <a:srgbClr val="009DD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nstantia"/>
              </a:rPr>
              <a:t>Иван Игнатьевич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300" b="1" dirty="0">
                <a:ln w="10541" cmpd="sng">
                  <a:solidFill>
                    <a:srgbClr val="0F6FC6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0F6FC6">
                        <a:tint val="40000"/>
                        <a:satMod val="250000"/>
                      </a:srgbClr>
                    </a:gs>
                    <a:gs pos="9000">
                      <a:srgbClr val="0F6FC6">
                        <a:tint val="52000"/>
                        <a:satMod val="300000"/>
                      </a:srgbClr>
                    </a:gs>
                    <a:gs pos="50000">
                      <a:srgbClr val="0F6FC6">
                        <a:shade val="20000"/>
                        <a:satMod val="300000"/>
                      </a:srgbClr>
                    </a:gs>
                    <a:gs pos="79000">
                      <a:srgbClr val="0F6FC6">
                        <a:tint val="52000"/>
                        <a:satMod val="300000"/>
                      </a:srgbClr>
                    </a:gs>
                    <a:gs pos="100000">
                      <a:srgbClr val="0F6FC6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в августе 1940г. был призван в Советскую армию и доставлен на полуостров Петропавловск-Камчатский,  где и служил до октября 1946г. Победу встретил во Владивостоке. Имеет множество наград: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  <a:defRPr/>
            </a:pPr>
            <a:r>
              <a:rPr lang="ru-RU" sz="2300" b="1" dirty="0">
                <a:ln w="10541" cmpd="sng">
                  <a:solidFill>
                    <a:srgbClr val="0F6FC6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0F6FC6">
                        <a:tint val="40000"/>
                        <a:satMod val="250000"/>
                      </a:srgbClr>
                    </a:gs>
                    <a:gs pos="9000">
                      <a:srgbClr val="0F6FC6">
                        <a:tint val="52000"/>
                        <a:satMod val="300000"/>
                      </a:srgbClr>
                    </a:gs>
                    <a:gs pos="50000">
                      <a:srgbClr val="0F6FC6">
                        <a:shade val="20000"/>
                        <a:satMod val="300000"/>
                      </a:srgbClr>
                    </a:gs>
                    <a:gs pos="79000">
                      <a:srgbClr val="0F6FC6">
                        <a:tint val="52000"/>
                        <a:satMod val="300000"/>
                      </a:srgbClr>
                    </a:gs>
                    <a:gs pos="100000">
                      <a:srgbClr val="0F6FC6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Ордена </a:t>
            </a:r>
            <a:r>
              <a:rPr lang="en-US" sz="2300" b="1" dirty="0">
                <a:ln w="10541" cmpd="sng">
                  <a:solidFill>
                    <a:srgbClr val="0F6FC6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0F6FC6">
                        <a:tint val="40000"/>
                        <a:satMod val="250000"/>
                      </a:srgbClr>
                    </a:gs>
                    <a:gs pos="9000">
                      <a:srgbClr val="0F6FC6">
                        <a:tint val="52000"/>
                        <a:satMod val="300000"/>
                      </a:srgbClr>
                    </a:gs>
                    <a:gs pos="50000">
                      <a:srgbClr val="0F6FC6">
                        <a:shade val="20000"/>
                        <a:satMod val="300000"/>
                      </a:srgbClr>
                    </a:gs>
                    <a:gs pos="79000">
                      <a:srgbClr val="0F6FC6">
                        <a:tint val="52000"/>
                        <a:satMod val="300000"/>
                      </a:srgbClr>
                    </a:gs>
                    <a:gs pos="100000">
                      <a:srgbClr val="0F6FC6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ru-RU" sz="2300" b="1" dirty="0">
                <a:ln w="10541" cmpd="sng">
                  <a:solidFill>
                    <a:srgbClr val="0F6FC6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0F6FC6">
                        <a:tint val="40000"/>
                        <a:satMod val="250000"/>
                      </a:srgbClr>
                    </a:gs>
                    <a:gs pos="9000">
                      <a:srgbClr val="0F6FC6">
                        <a:tint val="52000"/>
                        <a:satMod val="300000"/>
                      </a:srgbClr>
                    </a:gs>
                    <a:gs pos="50000">
                      <a:srgbClr val="0F6FC6">
                        <a:shade val="20000"/>
                        <a:satMod val="300000"/>
                      </a:srgbClr>
                    </a:gs>
                    <a:gs pos="79000">
                      <a:srgbClr val="0F6FC6">
                        <a:tint val="52000"/>
                        <a:satMod val="300000"/>
                      </a:srgbClr>
                    </a:gs>
                    <a:gs pos="100000">
                      <a:srgbClr val="0F6FC6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en-US" sz="2300" b="1" dirty="0">
                <a:ln w="10541" cmpd="sng">
                  <a:solidFill>
                    <a:srgbClr val="0F6FC6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0F6FC6">
                        <a:tint val="40000"/>
                        <a:satMod val="250000"/>
                      </a:srgbClr>
                    </a:gs>
                    <a:gs pos="9000">
                      <a:srgbClr val="0F6FC6">
                        <a:tint val="52000"/>
                        <a:satMod val="300000"/>
                      </a:srgbClr>
                    </a:gs>
                    <a:gs pos="50000">
                      <a:srgbClr val="0F6FC6">
                        <a:shade val="20000"/>
                        <a:satMod val="300000"/>
                      </a:srgbClr>
                    </a:gs>
                    <a:gs pos="79000">
                      <a:srgbClr val="0F6FC6">
                        <a:tint val="52000"/>
                        <a:satMod val="300000"/>
                      </a:srgbClr>
                    </a:gs>
                    <a:gs pos="100000">
                      <a:srgbClr val="0F6FC6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2300" b="1" dirty="0">
                <a:ln w="10541" cmpd="sng">
                  <a:solidFill>
                    <a:srgbClr val="0F6FC6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0F6FC6">
                        <a:tint val="40000"/>
                        <a:satMod val="250000"/>
                      </a:srgbClr>
                    </a:gs>
                    <a:gs pos="9000">
                      <a:srgbClr val="0F6FC6">
                        <a:tint val="52000"/>
                        <a:satMod val="300000"/>
                      </a:srgbClr>
                    </a:gs>
                    <a:gs pos="50000">
                      <a:srgbClr val="0F6FC6">
                        <a:shade val="20000"/>
                        <a:satMod val="300000"/>
                      </a:srgbClr>
                    </a:gs>
                    <a:gs pos="79000">
                      <a:srgbClr val="0F6FC6">
                        <a:tint val="52000"/>
                        <a:satMod val="300000"/>
                      </a:srgbClr>
                    </a:gs>
                    <a:gs pos="100000">
                      <a:srgbClr val="0F6FC6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степени за победу в ВОВ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  <a:defRPr/>
            </a:pPr>
            <a:r>
              <a:rPr lang="ru-RU" sz="2300" b="1" dirty="0">
                <a:ln w="10541" cmpd="sng">
                  <a:solidFill>
                    <a:srgbClr val="0F6FC6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0F6FC6">
                        <a:tint val="40000"/>
                        <a:satMod val="250000"/>
                      </a:srgbClr>
                    </a:gs>
                    <a:gs pos="9000">
                      <a:srgbClr val="0F6FC6">
                        <a:tint val="52000"/>
                        <a:satMod val="300000"/>
                      </a:srgbClr>
                    </a:gs>
                    <a:gs pos="50000">
                      <a:srgbClr val="0F6FC6">
                        <a:shade val="20000"/>
                        <a:satMod val="300000"/>
                      </a:srgbClr>
                    </a:gs>
                    <a:gs pos="79000">
                      <a:srgbClr val="0F6FC6">
                        <a:tint val="52000"/>
                        <a:satMod val="300000"/>
                      </a:srgbClr>
                    </a:gs>
                    <a:gs pos="100000">
                      <a:srgbClr val="0F6FC6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Орден за оборону Дальнего Востока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  <a:defRPr/>
            </a:pPr>
            <a:r>
              <a:rPr lang="ru-RU" sz="2300" b="1" dirty="0">
                <a:ln w="10541" cmpd="sng">
                  <a:solidFill>
                    <a:srgbClr val="0F6FC6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0F6FC6">
                        <a:tint val="40000"/>
                        <a:satMod val="250000"/>
                      </a:srgbClr>
                    </a:gs>
                    <a:gs pos="9000">
                      <a:srgbClr val="0F6FC6">
                        <a:tint val="52000"/>
                        <a:satMod val="300000"/>
                      </a:srgbClr>
                    </a:gs>
                    <a:gs pos="50000">
                      <a:srgbClr val="0F6FC6">
                        <a:shade val="20000"/>
                        <a:satMod val="300000"/>
                      </a:srgbClr>
                    </a:gs>
                    <a:gs pos="79000">
                      <a:srgbClr val="0F6FC6">
                        <a:tint val="52000"/>
                        <a:satMod val="300000"/>
                      </a:srgbClr>
                    </a:gs>
                    <a:gs pos="100000">
                      <a:srgbClr val="0F6FC6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Медали за Японскую войну.</a:t>
            </a:r>
            <a:endParaRPr lang="ru-RU" sz="2300" b="1" dirty="0">
              <a:ln w="1905"/>
              <a:gradFill>
                <a:gsLst>
                  <a:gs pos="0">
                    <a:srgbClr val="A5C249">
                      <a:shade val="20000"/>
                      <a:satMod val="200000"/>
                    </a:srgbClr>
                  </a:gs>
                  <a:gs pos="78000">
                    <a:srgbClr val="A5C249">
                      <a:tint val="90000"/>
                      <a:shade val="89000"/>
                      <a:satMod val="220000"/>
                    </a:srgbClr>
                  </a:gs>
                  <a:gs pos="100000">
                    <a:srgbClr val="A5C249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5439592"/>
      </p:ext>
    </p:extLst>
  </p:cSld>
  <p:clrMapOvr>
    <a:masterClrMapping/>
  </p:clrMapOvr>
  <p:transition advTm="7149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0" name="WordArt 10"/>
          <p:cNvSpPr>
            <a:spLocks noChangeArrowheads="1" noChangeShapeType="1" noTextEdit="1"/>
          </p:cNvSpPr>
          <p:nvPr/>
        </p:nvSpPr>
        <p:spPr bwMode="auto">
          <a:xfrm>
            <a:off x="2711450" y="476250"/>
            <a:ext cx="698500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3600" b="1" kern="10">
              <a:ln w="9525">
                <a:solidFill>
                  <a:srgbClr val="FFFF99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4D0808"/>
                  </a:gs>
                  <a:gs pos="14999">
                    <a:srgbClr val="FF0300"/>
                  </a:gs>
                  <a:gs pos="27499">
                    <a:srgbClr val="FF7A00"/>
                  </a:gs>
                  <a:gs pos="50000">
                    <a:srgbClr val="FFF200"/>
                  </a:gs>
                  <a:gs pos="72501">
                    <a:srgbClr val="FF7A00"/>
                  </a:gs>
                  <a:gs pos="85001">
                    <a:srgbClr val="FF0300"/>
                  </a:gs>
                  <a:gs pos="100000">
                    <a:srgbClr val="4D0808"/>
                  </a:gs>
                </a:gsLst>
                <a:lin ang="2700000" scaled="1"/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0" y="476672"/>
            <a:ext cx="4300346" cy="56886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6023992" y="548681"/>
            <a:ext cx="4433664" cy="6047809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600" b="1" spc="50" dirty="0" err="1">
                <a:ln w="11430"/>
                <a:gradFill>
                  <a:gsLst>
                    <a:gs pos="25000">
                      <a:srgbClr val="009DD9">
                        <a:satMod val="155000"/>
                      </a:srgbClr>
                    </a:gs>
                    <a:gs pos="100000">
                      <a:srgbClr val="009DD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nstantia"/>
              </a:rPr>
              <a:t>Белькова</a:t>
            </a:r>
            <a:endParaRPr lang="ru-RU" sz="3600" b="1" spc="50" dirty="0">
              <a:ln w="11430"/>
              <a:gradFill>
                <a:gsLst>
                  <a:gs pos="25000">
                    <a:srgbClr val="009DD9">
                      <a:satMod val="155000"/>
                    </a:srgbClr>
                  </a:gs>
                  <a:gs pos="100000">
                    <a:srgbClr val="009DD9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nstantia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600" b="1" spc="50" dirty="0" err="1">
                <a:ln w="11430"/>
                <a:gradFill>
                  <a:gsLst>
                    <a:gs pos="25000">
                      <a:srgbClr val="009DD9">
                        <a:satMod val="155000"/>
                      </a:srgbClr>
                    </a:gs>
                    <a:gs pos="100000">
                      <a:srgbClr val="009DD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nstantia"/>
              </a:rPr>
              <a:t>Гутмила</a:t>
            </a:r>
            <a:r>
              <a:rPr lang="ru-RU" sz="3600" b="1" spc="50" dirty="0">
                <a:ln w="11430"/>
                <a:gradFill>
                  <a:gsLst>
                    <a:gs pos="25000">
                      <a:srgbClr val="009DD9">
                        <a:satMod val="155000"/>
                      </a:srgbClr>
                    </a:gs>
                    <a:gs pos="100000">
                      <a:srgbClr val="009DD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nstantia"/>
              </a:rPr>
              <a:t> </a:t>
            </a:r>
            <a:r>
              <a:rPr lang="ru-RU" sz="3600" b="1" spc="50" dirty="0" err="1">
                <a:ln w="11430"/>
                <a:gradFill>
                  <a:gsLst>
                    <a:gs pos="25000">
                      <a:srgbClr val="009DD9">
                        <a:satMod val="155000"/>
                      </a:srgbClr>
                    </a:gs>
                    <a:gs pos="100000">
                      <a:srgbClr val="009DD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nstantia"/>
              </a:rPr>
              <a:t>Кузьмовна</a:t>
            </a:r>
            <a:endParaRPr lang="ru-RU" sz="3600" b="1" spc="50" dirty="0">
              <a:ln w="11430"/>
              <a:gradFill>
                <a:gsLst>
                  <a:gs pos="25000">
                    <a:srgbClr val="009DD9">
                      <a:satMod val="155000"/>
                    </a:srgbClr>
                  </a:gs>
                  <a:gs pos="100000">
                    <a:srgbClr val="009DD9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nstantia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100" b="1" dirty="0">
                <a:ln w="10541" cmpd="sng">
                  <a:solidFill>
                    <a:srgbClr val="0F6FC6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0F6FC6">
                        <a:tint val="40000"/>
                        <a:satMod val="250000"/>
                      </a:srgbClr>
                    </a:gs>
                    <a:gs pos="9000">
                      <a:srgbClr val="0F6FC6">
                        <a:tint val="52000"/>
                        <a:satMod val="300000"/>
                      </a:srgbClr>
                    </a:gs>
                    <a:gs pos="50000">
                      <a:srgbClr val="0F6FC6">
                        <a:shade val="20000"/>
                        <a:satMod val="300000"/>
                      </a:srgbClr>
                    </a:gs>
                    <a:gs pos="79000">
                      <a:srgbClr val="0F6FC6">
                        <a:tint val="52000"/>
                        <a:satMod val="300000"/>
                      </a:srgbClr>
                    </a:gs>
                    <a:gs pos="100000">
                      <a:srgbClr val="0F6FC6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Участница Сталинградской битвы. Награждена орденом Славы </a:t>
            </a:r>
            <a:r>
              <a:rPr lang="en-US" sz="3100" b="1" dirty="0">
                <a:ln w="10541" cmpd="sng">
                  <a:solidFill>
                    <a:srgbClr val="0F6FC6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0F6FC6">
                        <a:tint val="40000"/>
                        <a:satMod val="250000"/>
                      </a:srgbClr>
                    </a:gs>
                    <a:gs pos="9000">
                      <a:srgbClr val="0F6FC6">
                        <a:tint val="52000"/>
                        <a:satMod val="300000"/>
                      </a:srgbClr>
                    </a:gs>
                    <a:gs pos="50000">
                      <a:srgbClr val="0F6FC6">
                        <a:shade val="20000"/>
                        <a:satMod val="300000"/>
                      </a:srgbClr>
                    </a:gs>
                    <a:gs pos="79000">
                      <a:srgbClr val="0F6FC6">
                        <a:tint val="52000"/>
                        <a:satMod val="300000"/>
                      </a:srgbClr>
                    </a:gs>
                    <a:gs pos="100000">
                      <a:srgbClr val="0F6FC6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III</a:t>
            </a:r>
            <a:r>
              <a:rPr lang="ru-RU" sz="3100" b="1" dirty="0">
                <a:ln w="10541" cmpd="sng">
                  <a:solidFill>
                    <a:srgbClr val="0F6FC6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0F6FC6">
                        <a:tint val="40000"/>
                        <a:satMod val="250000"/>
                      </a:srgbClr>
                    </a:gs>
                    <a:gs pos="9000">
                      <a:srgbClr val="0F6FC6">
                        <a:tint val="52000"/>
                        <a:satMod val="300000"/>
                      </a:srgbClr>
                    </a:gs>
                    <a:gs pos="50000">
                      <a:srgbClr val="0F6FC6">
                        <a:shade val="20000"/>
                        <a:satMod val="300000"/>
                      </a:srgbClr>
                    </a:gs>
                    <a:gs pos="79000">
                      <a:srgbClr val="0F6FC6">
                        <a:tint val="52000"/>
                        <a:satMod val="300000"/>
                      </a:srgbClr>
                    </a:gs>
                    <a:gs pos="100000">
                      <a:srgbClr val="0F6FC6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степени, медалями «За победу над Германией», «За отвагу», медалью Жукова, многими юбилейными медалями</a:t>
            </a:r>
          </a:p>
        </p:txBody>
      </p:sp>
    </p:spTree>
    <p:extLst>
      <p:ext uri="{BB962C8B-B14F-4D97-AF65-F5344CB8AC3E}">
        <p14:creationId xmlns:p14="http://schemas.microsoft.com/office/powerpoint/2010/main" val="648741499"/>
      </p:ext>
    </p:extLst>
  </p:cSld>
  <p:clrMapOvr>
    <a:masterClrMapping/>
  </p:clrMapOvr>
  <p:transition advTm="8471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0" name="WordArt 10"/>
          <p:cNvSpPr>
            <a:spLocks noChangeArrowheads="1" noChangeShapeType="1" noTextEdit="1"/>
          </p:cNvSpPr>
          <p:nvPr/>
        </p:nvSpPr>
        <p:spPr bwMode="auto">
          <a:xfrm>
            <a:off x="2711450" y="476250"/>
            <a:ext cx="698500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3600" b="1" kern="10">
              <a:ln w="9525">
                <a:solidFill>
                  <a:srgbClr val="FFFF99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4D0808"/>
                  </a:gs>
                  <a:gs pos="14999">
                    <a:srgbClr val="FF0300"/>
                  </a:gs>
                  <a:gs pos="27499">
                    <a:srgbClr val="FF7A00"/>
                  </a:gs>
                  <a:gs pos="50000">
                    <a:srgbClr val="FFF200"/>
                  </a:gs>
                  <a:gs pos="72501">
                    <a:srgbClr val="FF7A00"/>
                  </a:gs>
                  <a:gs pos="85001">
                    <a:srgbClr val="FF0300"/>
                  </a:gs>
                  <a:gs pos="100000">
                    <a:srgbClr val="4D0808"/>
                  </a:gs>
                </a:gsLst>
                <a:lin ang="2700000" scaled="1"/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pic>
        <p:nvPicPr>
          <p:cNvPr id="3" name="Picture 4" descr="D:\Работа\П-О\ОСНОВА\КОНКУРСЫ\70 лет Победе\ВЕТЕРАНЫ\20150218_093249(0)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0" y="404664"/>
            <a:ext cx="4503436" cy="60045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6096000" y="548681"/>
            <a:ext cx="4392488" cy="5632311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600" b="1" spc="50" dirty="0" err="1">
                <a:ln w="11430"/>
                <a:gradFill>
                  <a:gsLst>
                    <a:gs pos="25000">
                      <a:srgbClr val="009DD9">
                        <a:satMod val="155000"/>
                      </a:srgbClr>
                    </a:gs>
                    <a:gs pos="100000">
                      <a:srgbClr val="009DD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nstantia"/>
              </a:rPr>
              <a:t>Струевцева</a:t>
            </a:r>
            <a:r>
              <a:rPr lang="ru-RU" sz="3600" b="1" spc="50" dirty="0">
                <a:ln w="11430"/>
                <a:gradFill>
                  <a:gsLst>
                    <a:gs pos="25000">
                      <a:srgbClr val="009DD9">
                        <a:satMod val="155000"/>
                      </a:srgbClr>
                    </a:gs>
                    <a:gs pos="100000">
                      <a:srgbClr val="009DD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nstantia"/>
              </a:rPr>
              <a:t>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600" b="1" spc="50" dirty="0">
                <a:ln w="11430"/>
                <a:gradFill>
                  <a:gsLst>
                    <a:gs pos="25000">
                      <a:srgbClr val="009DD9">
                        <a:satMod val="155000"/>
                      </a:srgbClr>
                    </a:gs>
                    <a:gs pos="100000">
                      <a:srgbClr val="009DD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nstantia"/>
              </a:rPr>
              <a:t>Екатерина Павловна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b="1" dirty="0">
                <a:ln w="10541" cmpd="sng">
                  <a:solidFill>
                    <a:srgbClr val="0F6FC6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0F6FC6">
                        <a:tint val="40000"/>
                        <a:satMod val="250000"/>
                      </a:srgbClr>
                    </a:gs>
                    <a:gs pos="9000">
                      <a:srgbClr val="0F6FC6">
                        <a:tint val="52000"/>
                        <a:satMod val="300000"/>
                      </a:srgbClr>
                    </a:gs>
                    <a:gs pos="50000">
                      <a:srgbClr val="0F6FC6">
                        <a:shade val="20000"/>
                        <a:satMod val="300000"/>
                      </a:srgbClr>
                    </a:gs>
                    <a:gs pos="79000">
                      <a:srgbClr val="0F6FC6">
                        <a:tint val="52000"/>
                        <a:satMod val="300000"/>
                      </a:srgbClr>
                    </a:gs>
                    <a:gs pos="100000">
                      <a:srgbClr val="0F6FC6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с 1942 г. находилась в рядах Советской армии : служила на станции </a:t>
            </a:r>
            <a:r>
              <a:rPr lang="ru-RU" sz="2800" b="1" dirty="0" err="1">
                <a:ln w="10541" cmpd="sng">
                  <a:solidFill>
                    <a:srgbClr val="0F6FC6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0F6FC6">
                        <a:tint val="40000"/>
                        <a:satMod val="250000"/>
                      </a:srgbClr>
                    </a:gs>
                    <a:gs pos="9000">
                      <a:srgbClr val="0F6FC6">
                        <a:tint val="52000"/>
                        <a:satMod val="300000"/>
                      </a:srgbClr>
                    </a:gs>
                    <a:gs pos="50000">
                      <a:srgbClr val="0F6FC6">
                        <a:shade val="20000"/>
                        <a:satMod val="300000"/>
                      </a:srgbClr>
                    </a:gs>
                    <a:gs pos="79000">
                      <a:srgbClr val="0F6FC6">
                        <a:tint val="52000"/>
                        <a:satMod val="300000"/>
                      </a:srgbClr>
                    </a:gs>
                    <a:gs pos="100000">
                      <a:srgbClr val="0F6FC6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Очаково</a:t>
            </a:r>
            <a:r>
              <a:rPr lang="ru-RU" sz="2800" b="1" dirty="0">
                <a:ln w="10541" cmpd="sng">
                  <a:solidFill>
                    <a:srgbClr val="0F6FC6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0F6FC6">
                        <a:tint val="40000"/>
                        <a:satMod val="250000"/>
                      </a:srgbClr>
                    </a:gs>
                    <a:gs pos="9000">
                      <a:srgbClr val="0F6FC6">
                        <a:tint val="52000"/>
                        <a:satMod val="300000"/>
                      </a:srgbClr>
                    </a:gs>
                    <a:gs pos="50000">
                      <a:srgbClr val="0F6FC6">
                        <a:shade val="20000"/>
                        <a:satMod val="300000"/>
                      </a:srgbClr>
                    </a:gs>
                    <a:gs pos="79000">
                      <a:srgbClr val="0F6FC6">
                        <a:tint val="52000"/>
                        <a:satMod val="300000"/>
                      </a:srgbClr>
                    </a:gs>
                    <a:gs pos="100000">
                      <a:srgbClr val="0F6FC6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, в 10 км от Москвы, в 1944г. Переведена на Дальний Восток в г. Ворошилов – Уссурийск. Демобилизована в 1950г. </a:t>
            </a:r>
            <a:endParaRPr lang="ru-RU" sz="2800" b="1" dirty="0">
              <a:ln w="10541" cmpd="sng">
                <a:solidFill>
                  <a:srgbClr val="0F6FC6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0F6FC6">
                      <a:tint val="40000"/>
                      <a:satMod val="250000"/>
                    </a:srgbClr>
                  </a:gs>
                  <a:gs pos="9000">
                    <a:srgbClr val="0F6FC6">
                      <a:tint val="52000"/>
                      <a:satMod val="300000"/>
                    </a:srgbClr>
                  </a:gs>
                  <a:gs pos="50000">
                    <a:srgbClr val="0F6FC6">
                      <a:shade val="20000"/>
                      <a:satMod val="300000"/>
                    </a:srgbClr>
                  </a:gs>
                  <a:gs pos="79000">
                    <a:srgbClr val="0F6FC6">
                      <a:tint val="52000"/>
                      <a:satMod val="300000"/>
                    </a:srgbClr>
                  </a:gs>
                  <a:gs pos="100000">
                    <a:srgbClr val="0F6FC6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1092113762"/>
      </p:ext>
    </p:extLst>
  </p:cSld>
  <p:clrMapOvr>
    <a:masterClrMapping/>
  </p:clrMapOvr>
  <p:transition advTm="7923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0" name="WordArt 10"/>
          <p:cNvSpPr>
            <a:spLocks noChangeArrowheads="1" noChangeShapeType="1" noTextEdit="1"/>
          </p:cNvSpPr>
          <p:nvPr/>
        </p:nvSpPr>
        <p:spPr bwMode="auto">
          <a:xfrm>
            <a:off x="2711450" y="476250"/>
            <a:ext cx="698500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3600" b="1" kern="10">
              <a:ln w="9525">
                <a:solidFill>
                  <a:srgbClr val="FFFF99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4D0808"/>
                  </a:gs>
                  <a:gs pos="14999">
                    <a:srgbClr val="FF0300"/>
                  </a:gs>
                  <a:gs pos="27499">
                    <a:srgbClr val="FF7A00"/>
                  </a:gs>
                  <a:gs pos="50000">
                    <a:srgbClr val="FFF200"/>
                  </a:gs>
                  <a:gs pos="72501">
                    <a:srgbClr val="FF7A00"/>
                  </a:gs>
                  <a:gs pos="85001">
                    <a:srgbClr val="FF0300"/>
                  </a:gs>
                  <a:gs pos="100000">
                    <a:srgbClr val="4D0808"/>
                  </a:gs>
                </a:gsLst>
                <a:lin ang="2700000" scaled="1"/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447928" y="188641"/>
            <a:ext cx="5040560" cy="6370975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600" b="1" spc="50" dirty="0">
                <a:ln w="11430"/>
                <a:gradFill>
                  <a:gsLst>
                    <a:gs pos="25000">
                      <a:srgbClr val="009DD9">
                        <a:satMod val="155000"/>
                      </a:srgbClr>
                    </a:gs>
                    <a:gs pos="100000">
                      <a:srgbClr val="009DD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nstantia"/>
              </a:rPr>
              <a:t>Степанова Ольга Степановна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b="1" dirty="0">
                <a:ln w="10541" cmpd="sng">
                  <a:solidFill>
                    <a:srgbClr val="0F6FC6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0F6FC6">
                        <a:tint val="40000"/>
                        <a:satMod val="250000"/>
                      </a:srgbClr>
                    </a:gs>
                    <a:gs pos="9000">
                      <a:srgbClr val="0F6FC6">
                        <a:tint val="52000"/>
                        <a:satMod val="300000"/>
                      </a:srgbClr>
                    </a:gs>
                    <a:gs pos="50000">
                      <a:srgbClr val="0F6FC6">
                        <a:shade val="20000"/>
                        <a:satMod val="300000"/>
                      </a:srgbClr>
                    </a:gs>
                    <a:gs pos="79000">
                      <a:srgbClr val="0F6FC6">
                        <a:tint val="52000"/>
                        <a:satMod val="300000"/>
                      </a:srgbClr>
                    </a:gs>
                    <a:gs pos="100000">
                      <a:srgbClr val="0F6FC6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родилась в Белоруссии в Витебской области в 1936 г. Когда немцы оккупировали село, 5-летнюю Олю  с мамой и другими женщинами погнали на запад. Вскоре они оказались в Польских концлагерях, где дети были донорами  крови для немецких солдат. После войны семья Оли вернулась в родное село.</a:t>
            </a:r>
            <a:endParaRPr lang="ru-RU" sz="2800" b="1" dirty="0">
              <a:ln w="10541" cmpd="sng">
                <a:solidFill>
                  <a:srgbClr val="0F6FC6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0F6FC6">
                      <a:tint val="40000"/>
                      <a:satMod val="250000"/>
                    </a:srgbClr>
                  </a:gs>
                  <a:gs pos="9000">
                    <a:srgbClr val="0F6FC6">
                      <a:tint val="52000"/>
                      <a:satMod val="300000"/>
                    </a:srgbClr>
                  </a:gs>
                  <a:gs pos="50000">
                    <a:srgbClr val="0F6FC6">
                      <a:shade val="20000"/>
                      <a:satMod val="300000"/>
                    </a:srgbClr>
                  </a:gs>
                  <a:gs pos="79000">
                    <a:srgbClr val="0F6FC6">
                      <a:tint val="52000"/>
                      <a:satMod val="300000"/>
                    </a:srgbClr>
                  </a:gs>
                  <a:gs pos="100000">
                    <a:srgbClr val="0F6FC6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Constantia"/>
            </a:endParaRPr>
          </a:p>
        </p:txBody>
      </p:sp>
      <p:pic>
        <p:nvPicPr>
          <p:cNvPr id="5" name="Рисунок 4" descr="C:\Users\Елена Владимировна\Desktop\Cj-uu5nCfMM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3028" y="1214333"/>
            <a:ext cx="3672408" cy="43195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273836"/>
      </p:ext>
    </p:extLst>
  </p:cSld>
  <p:clrMapOvr>
    <a:masterClrMapping/>
  </p:clrMapOvr>
  <p:transition advTm="7923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0" name="WordArt 10"/>
          <p:cNvSpPr>
            <a:spLocks noChangeArrowheads="1" noChangeShapeType="1" noTextEdit="1"/>
          </p:cNvSpPr>
          <p:nvPr/>
        </p:nvSpPr>
        <p:spPr bwMode="auto">
          <a:xfrm>
            <a:off x="2711450" y="476250"/>
            <a:ext cx="698500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3600" b="1" kern="10">
              <a:ln w="9525">
                <a:solidFill>
                  <a:srgbClr val="FFFF99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4D0808"/>
                  </a:gs>
                  <a:gs pos="14999">
                    <a:srgbClr val="FF0300"/>
                  </a:gs>
                  <a:gs pos="27499">
                    <a:srgbClr val="FF7A00"/>
                  </a:gs>
                  <a:gs pos="50000">
                    <a:srgbClr val="FFF200"/>
                  </a:gs>
                  <a:gs pos="72501">
                    <a:srgbClr val="FF7A00"/>
                  </a:gs>
                  <a:gs pos="85001">
                    <a:srgbClr val="FF0300"/>
                  </a:gs>
                  <a:gs pos="100000">
                    <a:srgbClr val="4D0808"/>
                  </a:gs>
                </a:gsLst>
                <a:lin ang="2700000" scaled="1"/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pic>
        <p:nvPicPr>
          <p:cNvPr id="16387" name="Рисунок 4" descr="C:\Users\Елена Владимировна\Desktop\Cj-uu5nCfMM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0" y="549275"/>
            <a:ext cx="3887788" cy="431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Rectangle 7"/>
          <p:cNvSpPr>
            <a:spLocks noChangeArrowheads="1"/>
          </p:cNvSpPr>
          <p:nvPr/>
        </p:nvSpPr>
        <p:spPr bwMode="auto">
          <a:xfrm>
            <a:off x="6055720" y="74712"/>
            <a:ext cx="58221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altLang="ru-RU" sz="1400">
                <a:solidFill>
                  <a:prstClr val="black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       </a:t>
            </a:r>
            <a:endParaRPr lang="ru-RU" altLang="ru-RU" sz="18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6389" name="Rectangle 8"/>
          <p:cNvSpPr>
            <a:spLocks noChangeArrowheads="1"/>
          </p:cNvSpPr>
          <p:nvPr/>
        </p:nvSpPr>
        <p:spPr bwMode="auto">
          <a:xfrm>
            <a:off x="1524000" y="45720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ru-RU" altLang="ru-RU" sz="18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345" name="Rectangle 9"/>
          <p:cNvSpPr>
            <a:spLocks noChangeArrowheads="1"/>
          </p:cNvSpPr>
          <p:nvPr/>
        </p:nvSpPr>
        <p:spPr bwMode="auto">
          <a:xfrm>
            <a:off x="5447928" y="2131696"/>
            <a:ext cx="5004048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ea typeface="Times New Roman" pitchFamily="18" charset="0"/>
              </a:rPr>
              <a:t>Ольга Степановна родилась в Белоруссии, 9  сентября 1936г. в Витебской области Дубровинского района деревне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ea typeface="Times New Roman" pitchFamily="18" charset="0"/>
              </a:rPr>
              <a:t>Михалиново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ea typeface="Times New Roman" pitchFamily="18" charset="0"/>
              </a:rPr>
              <a:t>. 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904884" y="0"/>
            <a:ext cx="5763116" cy="175432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33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charset="0"/>
              </a:rPr>
              <a:t>Степанова Ольга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33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charset="0"/>
              </a:rPr>
              <a:t>Степановна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524000" y="5013176"/>
            <a:ext cx="9144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ea typeface="Times New Roman" pitchFamily="18" charset="0"/>
              </a:rPr>
              <a:t>Семья была большая: мать, отец, четверо  братьев и самая младшая - Оленька. Отец работал бригадиром колхоза, а в 1937 году его забрали, и семья его больше не видела. 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5439986"/>
      </p:ext>
    </p:extLst>
  </p:cSld>
  <p:clrMapOvr>
    <a:masterClrMapping/>
  </p:clrMapOvr>
  <p:transition advTm="9788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0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6F338E9-3CB0-4733-90AC-93EFAF82753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ru-RU" dirty="0"/>
              <a:t>Так также на выставке были представлены награды и ордена наших ветеранов.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152813B7-A437-448E-8CA9-85A85E7A7E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68880" y="1825625"/>
            <a:ext cx="6720840" cy="5139055"/>
          </a:xfrm>
        </p:spPr>
      </p:pic>
    </p:spTree>
    <p:extLst>
      <p:ext uri="{BB962C8B-B14F-4D97-AF65-F5344CB8AC3E}">
        <p14:creationId xmlns:p14="http://schemas.microsoft.com/office/powerpoint/2010/main" val="411109212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0" name="WordArt 10"/>
          <p:cNvSpPr>
            <a:spLocks noChangeArrowheads="1" noChangeShapeType="1" noTextEdit="1"/>
          </p:cNvSpPr>
          <p:nvPr/>
        </p:nvSpPr>
        <p:spPr bwMode="auto">
          <a:xfrm>
            <a:off x="2711450" y="476250"/>
            <a:ext cx="698500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3600" b="1" kern="10">
              <a:ln w="9525">
                <a:solidFill>
                  <a:srgbClr val="FFFF99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4D0808"/>
                  </a:gs>
                  <a:gs pos="14999">
                    <a:srgbClr val="FF0300"/>
                  </a:gs>
                  <a:gs pos="27499">
                    <a:srgbClr val="FF7A00"/>
                  </a:gs>
                  <a:gs pos="50000">
                    <a:srgbClr val="FFF200"/>
                  </a:gs>
                  <a:gs pos="72501">
                    <a:srgbClr val="FF7A00"/>
                  </a:gs>
                  <a:gs pos="85001">
                    <a:srgbClr val="FF0300"/>
                  </a:gs>
                  <a:gs pos="100000">
                    <a:srgbClr val="4D0808"/>
                  </a:gs>
                </a:gsLst>
                <a:lin ang="2700000" scaled="1"/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24000" y="404665"/>
            <a:ext cx="9144000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itchFamily="18" charset="0"/>
              </a:rPr>
              <a:t> 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ea typeface="Times New Roman" pitchFamily="18" charset="0"/>
              </a:rPr>
              <a:t>Когда началась война, Оленьке только исполнилось пять лет. Мама, 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ea typeface="Times New Roman" pitchFamily="18" charset="0"/>
              </a:rPr>
              <a:t>Фёкла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ea typeface="Times New Roman" pitchFamily="18" charset="0"/>
              </a:rPr>
              <a:t> Фёдоровна, работала от зари до зари. Однажды, когда  они бегали возле колхозной конторы, вышла оттуда уборщица и сказала: "Бегите в поле, там бабы лён полют, скажите, что война началась, по телефону звонили...". А телефон тогда только там и был, да ещё радио, но оно тогда почему-то молчало. Ребята побежали в поле.  Как голосили женщины, было слышно далеко за деревней.</a:t>
            </a:r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anose="020B0604020202020204" pitchFamily="34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ea typeface="Times New Roman" pitchFamily="18" charset="0"/>
              </a:rPr>
              <a:t>      Эта маленькая девчушка уже знала, что такое горе. Оно уже жило в их семье. Женщины много молились, но Оля не понимала, почему. А когда началась война, мама  стала молиться ещё больше, ведь  трое старших ушли на фронт, а дома с матерью остались маленькая Оля и её брат – тринадцати  лет. Им казалось, что большего горя, что постигло их, быть не может.</a:t>
            </a:r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7032683"/>
      </p:ext>
    </p:extLst>
  </p:cSld>
  <p:clrMapOvr>
    <a:masterClrMapping/>
  </p:clrMapOvr>
  <p:transition advTm="12898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0" name="WordArt 10"/>
          <p:cNvSpPr>
            <a:spLocks noChangeArrowheads="1" noChangeShapeType="1" noTextEdit="1"/>
          </p:cNvSpPr>
          <p:nvPr/>
        </p:nvSpPr>
        <p:spPr bwMode="auto">
          <a:xfrm>
            <a:off x="2711450" y="476250"/>
            <a:ext cx="698500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3600" b="1" kern="10">
              <a:ln w="9525">
                <a:solidFill>
                  <a:srgbClr val="FFFF99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4D0808"/>
                  </a:gs>
                  <a:gs pos="14999">
                    <a:srgbClr val="FF0300"/>
                  </a:gs>
                  <a:gs pos="27499">
                    <a:srgbClr val="FF7A00"/>
                  </a:gs>
                  <a:gs pos="50000">
                    <a:srgbClr val="FFF200"/>
                  </a:gs>
                  <a:gs pos="72501">
                    <a:srgbClr val="FF7A00"/>
                  </a:gs>
                  <a:gs pos="85001">
                    <a:srgbClr val="FF0300"/>
                  </a:gs>
                  <a:gs pos="100000">
                    <a:srgbClr val="4D0808"/>
                  </a:gs>
                </a:gsLst>
                <a:lin ang="2700000" scaled="1"/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1524000" y="0"/>
            <a:ext cx="91440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ea typeface="Times New Roman" pitchFamily="18" charset="0"/>
              </a:rPr>
              <a:t>Когда немцы оккупировали Белоруссию, они вошли в их село. Всех выселили из домов, многие ушли в леса к партизанам. За помощь партизанам, немцы сжигали дома, убивали и вешали людей.        Мать Ольги Степановны с детьми и другими женщинами укрывались от немцев в лесу, жили в землянках. Ольга Степановна хорошо помнит, какой ужас они пережили, когда немцы стали прочёсывать лес и выгонять всех из землянок. Сначала в землянку забегали собаки, готовые растерзать детей и женщин, а немцы смеялись, смотря на всё это. Многие женщины поседели от пережитого. </a:t>
            </a:r>
            <a:endParaRPr lang="ru-RU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0" y="2924944"/>
            <a:ext cx="2565400" cy="3543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4007768" y="2852936"/>
            <a:ext cx="6444208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ea typeface="Times New Roman" pitchFamily="18" charset="0"/>
              </a:rPr>
              <a:t>        Затем всех женщин и детей построили в колонны и погнали на запад. Мать всю дорогу несла на руках маленькую Олю. Охраняли их собаками, а если кто-то хотел убежать, то тут же расстреливали. Попадали они и под бомбёжки, где много женщин и детей погибали. 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4029961"/>
      </p:ext>
    </p:extLst>
  </p:cSld>
  <p:clrMapOvr>
    <a:masterClrMapping/>
  </p:clrMapOvr>
  <p:transition advTm="1132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0" name="WordArt 10"/>
          <p:cNvSpPr>
            <a:spLocks noChangeArrowheads="1" noChangeShapeType="1" noTextEdit="1"/>
          </p:cNvSpPr>
          <p:nvPr/>
        </p:nvSpPr>
        <p:spPr bwMode="auto">
          <a:xfrm>
            <a:off x="2711450" y="476250"/>
            <a:ext cx="698500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3600" b="1" kern="10">
              <a:ln w="9525">
                <a:solidFill>
                  <a:srgbClr val="FFFF99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4D0808"/>
                  </a:gs>
                  <a:gs pos="14999">
                    <a:srgbClr val="FF0300"/>
                  </a:gs>
                  <a:gs pos="27499">
                    <a:srgbClr val="FF7A00"/>
                  </a:gs>
                  <a:gs pos="50000">
                    <a:srgbClr val="FFF200"/>
                  </a:gs>
                  <a:gs pos="72501">
                    <a:srgbClr val="FF7A00"/>
                  </a:gs>
                  <a:gs pos="85001">
                    <a:srgbClr val="FF0300"/>
                  </a:gs>
                  <a:gs pos="100000">
                    <a:srgbClr val="4D0808"/>
                  </a:gs>
                </a:gsLst>
                <a:lin ang="2700000" scaled="1"/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24000" y="1"/>
            <a:ext cx="9144000" cy="295465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ea typeface="Times New Roman" pitchFamily="18" charset="0"/>
              </a:rPr>
              <a:t>«Война отучила нас плакать, - вспоминает Ольга Степановна, - когда наш эшелон разбомбили второй раз».  Фашисты выстраивали детей отдельно, взрослых отдельно. От ужаса никто не плакал, смотрели на всё стеклянными глазами. Они чётко усвоили урок: заплачешь – расстреляют. Так на  глазах маленькой Оли убили маленькую девочку, которая кричала без остановки. Немец вывел её из шеренги, чтобы все видели, и пристрелил. Все поняли без переводчика – плакать нельзя.          Затем пригнали их в какой-то концлагерь, сказали, что сейчас они пойдут мыться в баню, приказали раздеться. Пол был скользкий, намыленный, он раздвигался и люди падали прямо в печи. Но семье Ольги Степановны повезло, что-то случилось с механизмом и это устройство не сработало. Это было великое чудо…</a:t>
            </a:r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pic>
        <p:nvPicPr>
          <p:cNvPr id="19460" name="Picture 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08888" y="2924175"/>
            <a:ext cx="2806700" cy="369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524000" y="3068961"/>
            <a:ext cx="5940152" cy="310854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charset="0"/>
              </a:rPr>
              <a:t>Затем всех заключённых погрузили в вагоны, сказали, что везут в Германию. Многие не выносили тягот и умирали от болезней, голода. Когда  поезд в очередной раз попал под бомбежку, их высадили в Польше. </a:t>
            </a:r>
          </a:p>
        </p:txBody>
      </p:sp>
    </p:spTree>
    <p:extLst>
      <p:ext uri="{BB962C8B-B14F-4D97-AF65-F5344CB8AC3E}">
        <p14:creationId xmlns:p14="http://schemas.microsoft.com/office/powerpoint/2010/main" val="4110470336"/>
      </p:ext>
    </p:extLst>
  </p:cSld>
  <p:clrMapOvr>
    <a:masterClrMapping/>
  </p:clrMapOvr>
  <p:transition advTm="11607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0" name="WordArt 10"/>
          <p:cNvSpPr>
            <a:spLocks noChangeArrowheads="1" noChangeShapeType="1" noTextEdit="1"/>
          </p:cNvSpPr>
          <p:nvPr/>
        </p:nvSpPr>
        <p:spPr bwMode="auto">
          <a:xfrm>
            <a:off x="2711450" y="476250"/>
            <a:ext cx="698500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3600" b="1" kern="10">
              <a:ln w="9525">
                <a:solidFill>
                  <a:srgbClr val="FFFF99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4D0808"/>
                  </a:gs>
                  <a:gs pos="14999">
                    <a:srgbClr val="FF0300"/>
                  </a:gs>
                  <a:gs pos="27499">
                    <a:srgbClr val="FF7A00"/>
                  </a:gs>
                  <a:gs pos="50000">
                    <a:srgbClr val="FFF200"/>
                  </a:gs>
                  <a:gs pos="72501">
                    <a:srgbClr val="FF7A00"/>
                  </a:gs>
                  <a:gs pos="85001">
                    <a:srgbClr val="FF0300"/>
                  </a:gs>
                  <a:gs pos="100000">
                    <a:srgbClr val="4D0808"/>
                  </a:gs>
                </a:gsLst>
                <a:lin ang="2700000" scaled="1"/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1524000" y="260649"/>
            <a:ext cx="9144000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ea typeface="Times New Roman" pitchFamily="18" charset="0"/>
              </a:rPr>
              <a:t>        Все жили за колючей проволокой, но самое страшное женщины отдельно от детей. Пока старшие работали, дети были одни, иногда поляки приносили им еду. Мать и старший брат работали целый день. Но в лагере находилась работа и для маленьких детей. Например, выносить человеческий пепел из крематория и зашивать его в мешки, чтобы потом этим прахом удобрять землю. Заключённые в лагерях дети были донорами крови для немецких солдат. А как цинично их "сортировали" на пригодных и непригодных к работе. Вышел ростом, дотягиваешься до нарисованной на стене барака линии - будешь служить "великой Германии", ниже необходимой отметки – отправляйся в печь. И отчаянно тянулись вверх ребята, становились на носочки, казалось, обманут, останутся в живых, но беспощадной машине рейха малыши не нужны, она пустит их в топку, чтобы наращивать и наращивать обороты…</a:t>
            </a:r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078659"/>
      </p:ext>
    </p:extLst>
  </p:cSld>
  <p:clrMapOvr>
    <a:masterClrMapping/>
  </p:clrMapOvr>
  <p:transition advTm="13323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0" name="WordArt 10"/>
          <p:cNvSpPr>
            <a:spLocks noChangeArrowheads="1" noChangeShapeType="1" noTextEdit="1"/>
          </p:cNvSpPr>
          <p:nvPr/>
        </p:nvSpPr>
        <p:spPr bwMode="auto">
          <a:xfrm>
            <a:off x="2711450" y="476250"/>
            <a:ext cx="698500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3600" b="1" kern="10">
              <a:ln w="9525">
                <a:solidFill>
                  <a:srgbClr val="FFFF99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4D0808"/>
                  </a:gs>
                  <a:gs pos="14999">
                    <a:srgbClr val="FF0300"/>
                  </a:gs>
                  <a:gs pos="27499">
                    <a:srgbClr val="FF7A00"/>
                  </a:gs>
                  <a:gs pos="50000">
                    <a:srgbClr val="FFF200"/>
                  </a:gs>
                  <a:gs pos="72501">
                    <a:srgbClr val="FF7A00"/>
                  </a:gs>
                  <a:gs pos="85001">
                    <a:srgbClr val="FF0300"/>
                  </a:gs>
                  <a:gs pos="100000">
                    <a:srgbClr val="4D0808"/>
                  </a:gs>
                </a:gsLst>
                <a:lin ang="2700000" scaled="1"/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51201" name="Rectangle 1"/>
          <p:cNvSpPr>
            <a:spLocks noChangeArrowheads="1"/>
          </p:cNvSpPr>
          <p:nvPr/>
        </p:nvSpPr>
        <p:spPr bwMode="auto">
          <a:xfrm>
            <a:off x="5447928" y="548680"/>
            <a:ext cx="5220072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ea typeface="Times New Roman" pitchFamily="18" charset="0"/>
              </a:rPr>
              <a:t>        Когда закончилась война, семья маленькой Оли вернулась в родную деревню. Из 150 домов в деревне целыми осталось 45. Жить было негде, выкопали землянку. Долго еще война напоминала о себе, взрывались мины, гранаты, много было неубранных трупов, вода была заражена. 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75521" y="692696"/>
            <a:ext cx="3581979" cy="49685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832061748"/>
      </p:ext>
    </p:extLst>
  </p:cSld>
  <p:clrMapOvr>
    <a:masterClrMapping/>
  </p:clrMapOvr>
  <p:transition advTm="12074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86" name="WordArt 14"/>
          <p:cNvSpPr>
            <a:spLocks noChangeArrowheads="1" noChangeShapeType="1" noTextEdit="1"/>
          </p:cNvSpPr>
          <p:nvPr/>
        </p:nvSpPr>
        <p:spPr bwMode="auto">
          <a:xfrm>
            <a:off x="1919288" y="3213100"/>
            <a:ext cx="187325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4000" kern="10">
              <a:ln w="19050">
                <a:solidFill>
                  <a:prstClr val="black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4D0808"/>
                  </a:gs>
                  <a:gs pos="14999">
                    <a:srgbClr val="FF0300"/>
                  </a:gs>
                  <a:gs pos="27499">
                    <a:srgbClr val="FF7A00"/>
                  </a:gs>
                  <a:gs pos="50000">
                    <a:srgbClr val="FFF200"/>
                  </a:gs>
                  <a:gs pos="72501">
                    <a:srgbClr val="FF7A00"/>
                  </a:gs>
                  <a:gs pos="85001">
                    <a:srgbClr val="FF0300"/>
                  </a:gs>
                  <a:gs pos="100000">
                    <a:srgbClr val="4D0808"/>
                  </a:gs>
                </a:gsLst>
                <a:lin ang="2700000" scaled="1"/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28689" name="WordArt 17"/>
          <p:cNvSpPr>
            <a:spLocks noChangeArrowheads="1" noChangeShapeType="1" noTextEdit="1"/>
          </p:cNvSpPr>
          <p:nvPr/>
        </p:nvSpPr>
        <p:spPr bwMode="auto">
          <a:xfrm>
            <a:off x="4079876" y="3933826"/>
            <a:ext cx="1768475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3600" kern="10">
              <a:ln w="19050">
                <a:solidFill>
                  <a:prstClr val="black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4D0808"/>
                  </a:gs>
                  <a:gs pos="14999">
                    <a:srgbClr val="FF0300"/>
                  </a:gs>
                  <a:gs pos="27499">
                    <a:srgbClr val="FF7A00"/>
                  </a:gs>
                  <a:gs pos="50000">
                    <a:srgbClr val="FFF200"/>
                  </a:gs>
                  <a:gs pos="72501">
                    <a:srgbClr val="FF7A00"/>
                  </a:gs>
                  <a:gs pos="85001">
                    <a:srgbClr val="FF0300"/>
                  </a:gs>
                  <a:gs pos="100000">
                    <a:srgbClr val="4D0808"/>
                  </a:gs>
                </a:gsLst>
                <a:lin ang="2700000" scaled="1"/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28691" name="WordArt 19"/>
          <p:cNvSpPr>
            <a:spLocks noChangeArrowheads="1" noChangeShapeType="1" noTextEdit="1"/>
          </p:cNvSpPr>
          <p:nvPr/>
        </p:nvSpPr>
        <p:spPr bwMode="auto">
          <a:xfrm>
            <a:off x="6311901" y="3213101"/>
            <a:ext cx="1768475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3600" kern="10">
              <a:ln w="19050">
                <a:solidFill>
                  <a:srgbClr val="0033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4D0808"/>
                  </a:gs>
                  <a:gs pos="14999">
                    <a:srgbClr val="FF0300"/>
                  </a:gs>
                  <a:gs pos="27499">
                    <a:srgbClr val="FF7A00"/>
                  </a:gs>
                  <a:gs pos="50000">
                    <a:srgbClr val="FFF200"/>
                  </a:gs>
                  <a:gs pos="72501">
                    <a:srgbClr val="FF7A00"/>
                  </a:gs>
                  <a:gs pos="85001">
                    <a:srgbClr val="FF0300"/>
                  </a:gs>
                  <a:gs pos="100000">
                    <a:srgbClr val="4D0808"/>
                  </a:gs>
                </a:gsLst>
                <a:lin ang="2700000" scaled="1"/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28693" name="WordArt 21"/>
          <p:cNvSpPr>
            <a:spLocks noChangeArrowheads="1" noChangeShapeType="1" noTextEdit="1"/>
          </p:cNvSpPr>
          <p:nvPr/>
        </p:nvSpPr>
        <p:spPr bwMode="auto">
          <a:xfrm>
            <a:off x="8472489" y="3789363"/>
            <a:ext cx="1697037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3600" kern="10">
              <a:ln w="19050">
                <a:solidFill>
                  <a:prstClr val="black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4D0808"/>
                  </a:gs>
                  <a:gs pos="14999">
                    <a:srgbClr val="FF0300"/>
                  </a:gs>
                  <a:gs pos="27499">
                    <a:srgbClr val="FF7A00"/>
                  </a:gs>
                  <a:gs pos="50000">
                    <a:srgbClr val="FFF200"/>
                  </a:gs>
                  <a:gs pos="72501">
                    <a:srgbClr val="FF7A00"/>
                  </a:gs>
                  <a:gs pos="85001">
                    <a:srgbClr val="FF0300"/>
                  </a:gs>
                  <a:gs pos="100000">
                    <a:srgbClr val="4D0808"/>
                  </a:gs>
                </a:gsLst>
                <a:lin ang="2700000" scaled="1"/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28695" name="WordArt 23"/>
          <p:cNvSpPr>
            <a:spLocks noChangeArrowheads="1" noChangeShapeType="1" noTextEdit="1"/>
          </p:cNvSpPr>
          <p:nvPr/>
        </p:nvSpPr>
        <p:spPr bwMode="auto">
          <a:xfrm>
            <a:off x="1774826" y="3213101"/>
            <a:ext cx="2016125" cy="720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3600" kern="10">
              <a:ln w="19050">
                <a:solidFill>
                  <a:prstClr val="black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4D0808"/>
                  </a:gs>
                  <a:gs pos="14999">
                    <a:srgbClr val="FF0300"/>
                  </a:gs>
                  <a:gs pos="27499">
                    <a:srgbClr val="FF7A00"/>
                  </a:gs>
                  <a:gs pos="50000">
                    <a:srgbClr val="FFF200"/>
                  </a:gs>
                  <a:gs pos="72501">
                    <a:srgbClr val="FF7A00"/>
                  </a:gs>
                  <a:gs pos="85001">
                    <a:srgbClr val="FF0300"/>
                  </a:gs>
                  <a:gs pos="100000">
                    <a:srgbClr val="4D0808"/>
                  </a:gs>
                </a:gsLst>
                <a:lin ang="2700000" scaled="1"/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28697" name="WordArt 25"/>
          <p:cNvSpPr>
            <a:spLocks noChangeArrowheads="1" noChangeShapeType="1" noTextEdit="1"/>
          </p:cNvSpPr>
          <p:nvPr/>
        </p:nvSpPr>
        <p:spPr bwMode="auto">
          <a:xfrm>
            <a:off x="3935413" y="3933825"/>
            <a:ext cx="2089150" cy="7191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3600" kern="10">
              <a:ln w="19050">
                <a:solidFill>
                  <a:prstClr val="black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4D0808"/>
                  </a:gs>
                  <a:gs pos="14999">
                    <a:srgbClr val="FF0300"/>
                  </a:gs>
                  <a:gs pos="27499">
                    <a:srgbClr val="FF7A00"/>
                  </a:gs>
                  <a:gs pos="50000">
                    <a:srgbClr val="FFF200"/>
                  </a:gs>
                  <a:gs pos="72501">
                    <a:srgbClr val="FF7A00"/>
                  </a:gs>
                  <a:gs pos="85001">
                    <a:srgbClr val="FF0300"/>
                  </a:gs>
                  <a:gs pos="100000">
                    <a:srgbClr val="4D0808"/>
                  </a:gs>
                </a:gsLst>
                <a:lin ang="2700000" scaled="1"/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28699" name="WordArt 27"/>
          <p:cNvSpPr>
            <a:spLocks noChangeArrowheads="1" noChangeShapeType="1" noTextEdit="1"/>
          </p:cNvSpPr>
          <p:nvPr/>
        </p:nvSpPr>
        <p:spPr bwMode="auto">
          <a:xfrm>
            <a:off x="6383339" y="3141664"/>
            <a:ext cx="1800225" cy="720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3600" kern="10">
              <a:ln w="19050">
                <a:solidFill>
                  <a:prstClr val="black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4D0808"/>
                  </a:gs>
                  <a:gs pos="14999">
                    <a:srgbClr val="FF0300"/>
                  </a:gs>
                  <a:gs pos="27499">
                    <a:srgbClr val="FF7A00"/>
                  </a:gs>
                  <a:gs pos="50000">
                    <a:srgbClr val="FFF200"/>
                  </a:gs>
                  <a:gs pos="72501">
                    <a:srgbClr val="FF7A00"/>
                  </a:gs>
                  <a:gs pos="85001">
                    <a:srgbClr val="FF0300"/>
                  </a:gs>
                  <a:gs pos="100000">
                    <a:srgbClr val="4D0808"/>
                  </a:gs>
                </a:gsLst>
                <a:lin ang="2700000" scaled="1"/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28701" name="WordArt 29"/>
          <p:cNvSpPr>
            <a:spLocks noChangeArrowheads="1" noChangeShapeType="1" noTextEdit="1"/>
          </p:cNvSpPr>
          <p:nvPr/>
        </p:nvSpPr>
        <p:spPr bwMode="auto">
          <a:xfrm>
            <a:off x="8328026" y="3789364"/>
            <a:ext cx="2016125" cy="7191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3600" kern="10">
              <a:ln w="19050">
                <a:solidFill>
                  <a:prstClr val="black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4D0808"/>
                  </a:gs>
                  <a:gs pos="14999">
                    <a:srgbClr val="FF0300"/>
                  </a:gs>
                  <a:gs pos="27499">
                    <a:srgbClr val="FF7A00"/>
                  </a:gs>
                  <a:gs pos="50000">
                    <a:srgbClr val="FFF200"/>
                  </a:gs>
                  <a:gs pos="72501">
                    <a:srgbClr val="FF7A00"/>
                  </a:gs>
                  <a:gs pos="85001">
                    <a:srgbClr val="FF0300"/>
                  </a:gs>
                  <a:gs pos="100000">
                    <a:srgbClr val="4D0808"/>
                  </a:gs>
                </a:gsLst>
                <a:lin ang="2700000" scaled="1"/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28706" name="WordArt 34"/>
          <p:cNvSpPr>
            <a:spLocks noChangeArrowheads="1" noChangeShapeType="1" noTextEdit="1"/>
          </p:cNvSpPr>
          <p:nvPr/>
        </p:nvSpPr>
        <p:spPr bwMode="auto">
          <a:xfrm>
            <a:off x="1847851" y="3284539"/>
            <a:ext cx="2016125" cy="720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3600" kern="10">
              <a:ln w="19050">
                <a:solidFill>
                  <a:prstClr val="black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4D0808"/>
                  </a:gs>
                  <a:gs pos="14999">
                    <a:srgbClr val="FF0300"/>
                  </a:gs>
                  <a:gs pos="27499">
                    <a:srgbClr val="FF7A00"/>
                  </a:gs>
                  <a:gs pos="50000">
                    <a:srgbClr val="FFF200"/>
                  </a:gs>
                  <a:gs pos="72501">
                    <a:srgbClr val="FF7A00"/>
                  </a:gs>
                  <a:gs pos="85001">
                    <a:srgbClr val="FF0300"/>
                  </a:gs>
                  <a:gs pos="100000">
                    <a:srgbClr val="4D0808"/>
                  </a:gs>
                </a:gsLst>
                <a:lin ang="2700000" scaled="1"/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28708" name="WordArt 36"/>
          <p:cNvSpPr>
            <a:spLocks noChangeArrowheads="1" noChangeShapeType="1" noTextEdit="1"/>
          </p:cNvSpPr>
          <p:nvPr/>
        </p:nvSpPr>
        <p:spPr bwMode="auto">
          <a:xfrm>
            <a:off x="3935413" y="3933825"/>
            <a:ext cx="2089150" cy="7191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3600" kern="10">
              <a:ln w="19050">
                <a:solidFill>
                  <a:prstClr val="black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4D0808"/>
                  </a:gs>
                  <a:gs pos="14999">
                    <a:srgbClr val="FF0300"/>
                  </a:gs>
                  <a:gs pos="27499">
                    <a:srgbClr val="FF7A00"/>
                  </a:gs>
                  <a:gs pos="50000">
                    <a:srgbClr val="FFF200"/>
                  </a:gs>
                  <a:gs pos="72501">
                    <a:srgbClr val="FF7A00"/>
                  </a:gs>
                  <a:gs pos="85001">
                    <a:srgbClr val="FF0300"/>
                  </a:gs>
                  <a:gs pos="100000">
                    <a:srgbClr val="4D0808"/>
                  </a:gs>
                </a:gsLst>
                <a:lin ang="2700000" scaled="1"/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28710" name="WordArt 38"/>
          <p:cNvSpPr>
            <a:spLocks noChangeArrowheads="1" noChangeShapeType="1" noTextEdit="1"/>
          </p:cNvSpPr>
          <p:nvPr/>
        </p:nvSpPr>
        <p:spPr bwMode="auto">
          <a:xfrm>
            <a:off x="6311901" y="3141664"/>
            <a:ext cx="1800225" cy="720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3600" kern="10">
              <a:ln w="19050">
                <a:solidFill>
                  <a:prstClr val="black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4D0808"/>
                  </a:gs>
                  <a:gs pos="14999">
                    <a:srgbClr val="FF0300"/>
                  </a:gs>
                  <a:gs pos="27499">
                    <a:srgbClr val="FF7A00"/>
                  </a:gs>
                  <a:gs pos="50000">
                    <a:srgbClr val="FFF200"/>
                  </a:gs>
                  <a:gs pos="72501">
                    <a:srgbClr val="FF7A00"/>
                  </a:gs>
                  <a:gs pos="85001">
                    <a:srgbClr val="FF0300"/>
                  </a:gs>
                  <a:gs pos="100000">
                    <a:srgbClr val="4D0808"/>
                  </a:gs>
                </a:gsLst>
                <a:lin ang="2700000" scaled="1"/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28713" name="WordArt 41"/>
          <p:cNvSpPr>
            <a:spLocks noChangeArrowheads="1" noChangeShapeType="1" noTextEdit="1"/>
          </p:cNvSpPr>
          <p:nvPr/>
        </p:nvSpPr>
        <p:spPr bwMode="auto">
          <a:xfrm>
            <a:off x="8256589" y="3789364"/>
            <a:ext cx="2016125" cy="7191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3600" kern="10">
              <a:ln w="19050">
                <a:solidFill>
                  <a:prstClr val="black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4D0808"/>
                  </a:gs>
                  <a:gs pos="14999">
                    <a:srgbClr val="FF0300"/>
                  </a:gs>
                  <a:gs pos="27499">
                    <a:srgbClr val="FF7A00"/>
                  </a:gs>
                  <a:gs pos="50000">
                    <a:srgbClr val="FFF200"/>
                  </a:gs>
                  <a:gs pos="72501">
                    <a:srgbClr val="FF7A00"/>
                  </a:gs>
                  <a:gs pos="85001">
                    <a:srgbClr val="FF0300"/>
                  </a:gs>
                  <a:gs pos="100000">
                    <a:srgbClr val="4D0808"/>
                  </a:gs>
                </a:gsLst>
                <a:lin ang="2700000" scaled="1"/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28715" name="WordArt 43"/>
          <p:cNvSpPr>
            <a:spLocks noChangeArrowheads="1" noChangeShapeType="1" noTextEdit="1"/>
          </p:cNvSpPr>
          <p:nvPr/>
        </p:nvSpPr>
        <p:spPr bwMode="auto">
          <a:xfrm>
            <a:off x="1847850" y="3284539"/>
            <a:ext cx="2089150" cy="7191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3600" kern="10">
              <a:ln w="19050">
                <a:solidFill>
                  <a:prstClr val="black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4D0808"/>
                  </a:gs>
                  <a:gs pos="14999">
                    <a:srgbClr val="FF0300"/>
                  </a:gs>
                  <a:gs pos="27499">
                    <a:srgbClr val="FF7A00"/>
                  </a:gs>
                  <a:gs pos="50000">
                    <a:srgbClr val="FFF200"/>
                  </a:gs>
                  <a:gs pos="72501">
                    <a:srgbClr val="FF7A00"/>
                  </a:gs>
                  <a:gs pos="85001">
                    <a:srgbClr val="FF0300"/>
                  </a:gs>
                  <a:gs pos="100000">
                    <a:srgbClr val="4D0808"/>
                  </a:gs>
                </a:gsLst>
                <a:lin ang="2700000" scaled="1"/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28718" name="WordArt 46"/>
          <p:cNvSpPr>
            <a:spLocks noChangeArrowheads="1" noChangeShapeType="1" noTextEdit="1"/>
          </p:cNvSpPr>
          <p:nvPr/>
        </p:nvSpPr>
        <p:spPr bwMode="auto">
          <a:xfrm>
            <a:off x="3935413" y="3933825"/>
            <a:ext cx="2089150" cy="7191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3600" kern="10">
              <a:ln w="19050">
                <a:solidFill>
                  <a:prstClr val="black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4D0808"/>
                  </a:gs>
                  <a:gs pos="14999">
                    <a:srgbClr val="FF0300"/>
                  </a:gs>
                  <a:gs pos="27499">
                    <a:srgbClr val="FF7A00"/>
                  </a:gs>
                  <a:gs pos="50000">
                    <a:srgbClr val="FFF200"/>
                  </a:gs>
                  <a:gs pos="72501">
                    <a:srgbClr val="FF7A00"/>
                  </a:gs>
                  <a:gs pos="85001">
                    <a:srgbClr val="FF0300"/>
                  </a:gs>
                  <a:gs pos="100000">
                    <a:srgbClr val="4D0808"/>
                  </a:gs>
                </a:gsLst>
                <a:lin ang="2700000" scaled="1"/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28721" name="WordArt 49"/>
          <p:cNvSpPr>
            <a:spLocks noChangeArrowheads="1" noChangeShapeType="1" noTextEdit="1"/>
          </p:cNvSpPr>
          <p:nvPr/>
        </p:nvSpPr>
        <p:spPr bwMode="auto">
          <a:xfrm>
            <a:off x="6096001" y="3141663"/>
            <a:ext cx="2232025" cy="86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3600" kern="10">
              <a:ln w="19050">
                <a:solidFill>
                  <a:prstClr val="black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4D0808"/>
                  </a:gs>
                  <a:gs pos="14999">
                    <a:srgbClr val="FF0300"/>
                  </a:gs>
                  <a:gs pos="27499">
                    <a:srgbClr val="FF7A00"/>
                  </a:gs>
                  <a:gs pos="50000">
                    <a:srgbClr val="FFF200"/>
                  </a:gs>
                  <a:gs pos="72501">
                    <a:srgbClr val="FF7A00"/>
                  </a:gs>
                  <a:gs pos="85001">
                    <a:srgbClr val="FF0300"/>
                  </a:gs>
                  <a:gs pos="100000">
                    <a:srgbClr val="4D0808"/>
                  </a:gs>
                </a:gsLst>
                <a:lin ang="2700000" scaled="1"/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22545" name="Прямоугольник 35"/>
          <p:cNvSpPr>
            <a:spLocks noChangeArrowheads="1"/>
          </p:cNvSpPr>
          <p:nvPr/>
        </p:nvSpPr>
        <p:spPr bwMode="auto">
          <a:xfrm>
            <a:off x="2208214" y="1196975"/>
            <a:ext cx="8135937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180975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altLang="ru-RU" sz="4000" b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Прошла война, прошла  страда,</a:t>
            </a:r>
            <a:endParaRPr lang="ru-RU" altLang="ru-RU" sz="4000">
              <a:solidFill>
                <a:srgbClr val="FFFF0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altLang="ru-RU" sz="4000" b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Но боль взывает к людям:</a:t>
            </a:r>
            <a:endParaRPr lang="ru-RU" altLang="ru-RU" sz="4000">
              <a:solidFill>
                <a:srgbClr val="FFFF0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altLang="ru-RU" sz="4000" b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Давайте, люди, никогда</a:t>
            </a:r>
            <a:endParaRPr lang="ru-RU" altLang="ru-RU" sz="4000">
              <a:solidFill>
                <a:srgbClr val="FFFF0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altLang="ru-RU" sz="4000" b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 этом не забудем!</a:t>
            </a:r>
            <a:endParaRPr lang="ru-RU" altLang="ru-RU" sz="4000">
              <a:solidFill>
                <a:srgbClr val="FFFF0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1113464"/>
      </p:ext>
    </p:extLst>
  </p:cSld>
  <p:clrMapOvr>
    <a:masterClrMapping/>
  </p:clrMapOvr>
  <p:transition advTm="11827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1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1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500"/>
                            </p:stCondLst>
                            <p:childTnLst>
                              <p:par>
                                <p:cTn id="38" presetID="1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1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500"/>
                            </p:stCondLst>
                            <p:childTnLst>
                              <p:par>
                                <p:cTn id="44" presetID="1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1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86" grpId="0" autoUpdateAnimBg="0"/>
      <p:bldP spid="28689" grpId="0" autoUpdateAnimBg="0"/>
      <p:bldP spid="28691" grpId="0" autoUpdateAnimBg="0"/>
      <p:bldP spid="28693" grpId="0" autoUpdateAnimBg="0"/>
      <p:bldP spid="28695" grpId="0" autoUpdateAnimBg="0"/>
      <p:bldP spid="28697" grpId="0" autoUpdateAnimBg="0"/>
      <p:bldP spid="28699" grpId="0" autoUpdateAnimBg="0"/>
      <p:bldP spid="28701" grpId="0" autoUpdateAnimBg="0"/>
      <p:bldP spid="28706" grpId="0" autoUpdateAnimBg="0"/>
      <p:bldP spid="28708" grpId="0" autoUpdateAnimBg="0"/>
      <p:bldP spid="28710" grpId="0" autoUpdateAnimBg="0"/>
      <p:bldP spid="28713" grpId="0" autoUpdateAnimBg="0"/>
      <p:bldP spid="28715" grpId="0" autoUpdateAnimBg="0"/>
      <p:bldP spid="28718" grpId="0" autoUpdateAnimBg="0"/>
      <p:bldP spid="28721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C07DFD7-CCC8-4F7C-9653-4AECD0E645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B41C171B-042C-43F0-8A92-3B6D58A621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7480" y="365124"/>
            <a:ext cx="6629400" cy="6279515"/>
          </a:xfrm>
        </p:spPr>
      </p:pic>
    </p:spTree>
    <p:extLst>
      <p:ext uri="{BB962C8B-B14F-4D97-AF65-F5344CB8AC3E}">
        <p14:creationId xmlns:p14="http://schemas.microsoft.com/office/powerpoint/2010/main" val="13111315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444F7D5A-0EFB-488F-9E23-781586F047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89760" y="365124"/>
            <a:ext cx="7406640" cy="6309995"/>
          </a:xfrm>
        </p:spPr>
      </p:pic>
    </p:spTree>
    <p:extLst>
      <p:ext uri="{BB962C8B-B14F-4D97-AF65-F5344CB8AC3E}">
        <p14:creationId xmlns:p14="http://schemas.microsoft.com/office/powerpoint/2010/main" val="39888536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0872D097-4E97-4DAA-9B30-52A122CCD2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33400"/>
            <a:ext cx="10515600" cy="1157288"/>
          </a:xfrm>
        </p:spPr>
        <p:txBody>
          <a:bodyPr>
            <a:normAutofit fontScale="90000"/>
          </a:bodyPr>
          <a:lstStyle/>
          <a:p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Выставка архивных документов посвящена погибшим в годы Великой Отечественной войны, нашим землякам , ветеранам войны и труженикам тыла, перенесшим все тяготы военного времени и внесшим вклад в Великую Победу.</a:t>
            </a:r>
            <a:b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2050" name="Picture 2" descr="http://oboi.cc/1024-600-100-uploads/11_05_2013/view/201210/oboik.ru_54790.jpg">
            <a:extLst>
              <a:ext uri="{FF2B5EF4-FFF2-40B4-BE49-F238E27FC236}">
                <a16:creationId xmlns:a16="http://schemas.microsoft.com/office/drawing/2014/main" xmlns="" id="{6DFC4BED-7A31-4ABD-ABA3-7FFC5AE2410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56360" y="1447800"/>
            <a:ext cx="8970941" cy="5059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1653130"/>
      </p:ext>
    </p:extLst>
  </p:cSld>
  <p:clrMapOvr>
    <a:masterClrMapping/>
  </p:clrMapOvr>
</p:sld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9 мая шабл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2317</Words>
  <Application>Microsoft Office PowerPoint</Application>
  <PresentationFormat>Широкоэкранный</PresentationFormat>
  <Paragraphs>144</Paragraphs>
  <Slides>65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14</vt:i4>
      </vt:variant>
      <vt:variant>
        <vt:lpstr>Тема</vt:lpstr>
      </vt:variant>
      <vt:variant>
        <vt:i4>6</vt:i4>
      </vt:variant>
      <vt:variant>
        <vt:lpstr>Заголовки слайдов</vt:lpstr>
      </vt:variant>
      <vt:variant>
        <vt:i4>65</vt:i4>
      </vt:variant>
    </vt:vector>
  </HeadingPairs>
  <TitlesOfParts>
    <vt:vector size="85" baseType="lpstr">
      <vt:lpstr>Arial</vt:lpstr>
      <vt:lpstr>Arial Black</vt:lpstr>
      <vt:lpstr>Calibri</vt:lpstr>
      <vt:lpstr>Calibri Light</vt:lpstr>
      <vt:lpstr>Constantia</vt:lpstr>
      <vt:lpstr>Corbel</vt:lpstr>
      <vt:lpstr>Georgia</vt:lpstr>
      <vt:lpstr>Gill Sans MT</vt:lpstr>
      <vt:lpstr>Impact</vt:lpstr>
      <vt:lpstr>Monotype Corsiva</vt:lpstr>
      <vt:lpstr>Times New Roman</vt:lpstr>
      <vt:lpstr>Verdana</vt:lpstr>
      <vt:lpstr>Wingdings</vt:lpstr>
      <vt:lpstr>Wingdings 2</vt:lpstr>
      <vt:lpstr>Тема Office</vt:lpstr>
      <vt:lpstr>1_Тема Office</vt:lpstr>
      <vt:lpstr>9 мая шабл</vt:lpstr>
      <vt:lpstr>Солнцестояние</vt:lpstr>
      <vt:lpstr>Аспект</vt:lpstr>
      <vt:lpstr>Поток</vt:lpstr>
      <vt:lpstr>Презентация PowerPoint</vt:lpstr>
      <vt:lpstr>В рамках Всероссийского конкурса «Города для детей. 2019» в МАОУ Черемшанская СОШ состоялась презентация историко-документальной выставки о земляках , внесших вклад в Победу в Великой Отечественной войне.</vt:lpstr>
      <vt:lpstr>Презентация PowerPoint</vt:lpstr>
      <vt:lpstr>На выставке были представлены фотографии ветеранов ВОВ и документы, предоставленные родственниками: военные билеты, письма, ордена. Печатная часть рассказывала о наших земляках, их воспоминаниях о войне. Они отражают историю войны в судьбах наших земляков, героизм и самоотверженность воинов и тружеников тыла, ценой жизни и собственного здоровья отстоявших независимость Родины.   </vt:lpstr>
      <vt:lpstr>Презентация PowerPoint</vt:lpstr>
      <vt:lpstr>Так также на выставке были представлены награды и ордена наших ветеранов.</vt:lpstr>
      <vt:lpstr>Презентация PowerPoint</vt:lpstr>
      <vt:lpstr>Презентация PowerPoint</vt:lpstr>
      <vt:lpstr>Выставка архивных документов посвящена погибшим в годы Великой Отечественной войны, нашим землякам , ветеранам войны и труженикам тыла, перенесшим все тяготы военного времени и внесшим вклад в Великую Победу.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Они сражались за Родину!</vt:lpstr>
      <vt:lpstr>Ветераны Великой Отечественной войны</vt:lpstr>
      <vt:lpstr>Презентация PowerPoint</vt:lpstr>
      <vt:lpstr>Открытие  мемориальной доски, посвященной учителям – ветеранам Великой Отечественной войны</vt:lpstr>
      <vt:lpstr>Презентация PowerPoint</vt:lpstr>
      <vt:lpstr>Учителя – ветераны Великой Отечественной войны</vt:lpstr>
      <vt:lpstr>Аверин Петр Степанович</vt:lpstr>
      <vt:lpstr>СЕНОГНОЕВ ЯКОВ ПЕТРОВИЧ   10.06.1921 -  03.02.2010</vt:lpstr>
      <vt:lpstr>  Гвардии сержант Григорий Иванович Глазачев </vt:lpstr>
      <vt:lpstr>Журавлев Афанасий Васильевич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Экскурсии в школьном музее</vt:lpstr>
      <vt:lpstr>Здесь собрались фронтовики седые, Помечены осколками войны.  Свои у каждого дороги фронтовые, Свои у каждого походы и бои.  И в памяти хранятся эпизоды От первых до последних её дней. </vt:lpstr>
      <vt:lpstr>Долгих Николай Иванович  воевал в Японии</vt:lpstr>
      <vt:lpstr>Кириллов Михаил Павлович воевал на Курильских островах</vt:lpstr>
      <vt:lpstr>Шалыгин Федор Федосеевич боролся с бандеровцами</vt:lpstr>
      <vt:lpstr>Боровкова Валентина Яковлевна зенитчица; служила 3 года на аэродроме </vt:lpstr>
      <vt:lpstr>Полушин Василий Андреевич танкист, освобождал СССР, Вену, Прагу…</vt:lpstr>
      <vt:lpstr>В школе 19 . 12. 2017 г. открыта мемориальная доска орденоносцу Чупину Я.И.  Герою Советского Союза</vt:lpstr>
      <vt:lpstr>В музее есть альбом, содержащий информацию о земляках – фронтовиках Ишимского района</vt:lpstr>
      <vt:lpstr>Переданы на хранение  подлинные документы фронтовиков- односельчан</vt:lpstr>
      <vt:lpstr>Медали  Полушина В.А.</vt:lpstr>
      <vt:lpstr> Бессмертный полк у памятника  в с. Мизоново</vt:lpstr>
      <vt:lpstr>  7 мая в Филиале МАОУ Гагаринской СОШ - Ваньковской ООШ была организована историко-документальная  выставка о героях - земляках,  внёсших вклад в Победу в Великой Отечественной войне.</vt:lpstr>
      <vt:lpstr>Подвиги героев-земляков должны быть увековечены в памяти благодарных потомков, чтобы их подвиг не был забыт.  Учащиеся узнали имена героев, которые погибли в годы Великой Отечественной войны.</vt:lpstr>
      <vt:lpstr>Фёдоров Николай Григорьевич – советский военнослужащий, участник ВОВ, родился 24 июня, 1917 г., место рождения: Ишимский район, д. Сорочкина, Тюменская область.   Учащиеся более подробно узнали о детстве и юности Николая Григорьевича, о том, как мирную жизнь оборвала война и Николай был призван в ряды Красной Армии.   </vt:lpstr>
      <vt:lpstr>Учащиеся узнали о том, как жил Ишимский район во время войны, сколько доблестных воинов дала малая родина стране.</vt:lpstr>
      <vt:lpstr>На выставке были представлены книги  «Ишимская энциклопедия» и «Герои Советского Союза земли Ишимской». </vt:lpstr>
      <vt:lpstr> Каждый, для кого свято героическое прошлое нашей страны, может сказать «Я помню, я горжусь!».  Эстафету памяти о наших героях – земляках 9 мая продолжил «Бессмертный полк».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Методист Фенченко Т.В.</cp:lastModifiedBy>
  <cp:revision>11</cp:revision>
  <dcterms:created xsi:type="dcterms:W3CDTF">2019-05-16T07:41:55Z</dcterms:created>
  <dcterms:modified xsi:type="dcterms:W3CDTF">2019-05-28T09:04:38Z</dcterms:modified>
</cp:coreProperties>
</file>