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0" r:id="rId5"/>
    <p:sldId id="262" r:id="rId6"/>
    <p:sldId id="271" r:id="rId7"/>
    <p:sldId id="266" r:id="rId8"/>
    <p:sldId id="269" r:id="rId9"/>
    <p:sldId id="265" r:id="rId10"/>
    <p:sldId id="263" r:id="rId11"/>
    <p:sldId id="260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4C4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2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Социально-психологическая</a:t>
            </a:r>
            <a:r>
              <a:rPr lang="ru-RU" sz="1600" b="1" baseline="0" dirty="0">
                <a:latin typeface="Times New Roman" pitchFamily="18" charset="0"/>
                <a:cs typeface="Times New Roman" pitchFamily="18" charset="0"/>
              </a:rPr>
              <a:t> поддержка несовершеннолетних беременных (несовершеннолетних матерей)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406879033642726"/>
          <c:y val="0"/>
        </c:manualLayout>
      </c:layout>
      <c:overlay val="1"/>
    </c:title>
    <c:autoTitleDeleted val="0"/>
    <c:view3D>
      <c:rotX val="15"/>
      <c:rotY val="20"/>
      <c:rAngAx val="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5273858460171094E-2"/>
          <c:y val="0.12492824871310595"/>
          <c:w val="0.7474361434588076"/>
          <c:h val="0.834653788467948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социально-психологическая поддержка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E-4F82-B797-1F3594BD40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социально-психологическая поддержка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6E-4F82-B797-1F3594BD40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2860544"/>
        <c:axId val="112862336"/>
        <c:axId val="0"/>
      </c:bar3DChart>
      <c:catAx>
        <c:axId val="1128605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12862336"/>
        <c:crosses val="autoZero"/>
        <c:auto val="1"/>
        <c:lblAlgn val="ctr"/>
        <c:lblOffset val="100"/>
        <c:noMultiLvlLbl val="0"/>
      </c:catAx>
      <c:valAx>
        <c:axId val="112862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28605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Обучение наставников по программе «Наставник +»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80479384600733"/>
          <c:y val="0.24710759450581246"/>
          <c:w val="0.63718834481579367"/>
          <c:h val="0.710794693884273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наставники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0-38A0-4A37-BE21-C8156313C697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38A0-4A37-BE21-C8156313C69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A0-4A37-BE21-C8156313C6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EAA8-2B85-4E2B-B377-C2D96F62828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3573-DFEE-4BB2-9DA1-55F5D4B8A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EAA8-2B85-4E2B-B377-C2D96F62828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3573-DFEE-4BB2-9DA1-55F5D4B8A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EAA8-2B85-4E2B-B377-C2D96F62828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3573-DFEE-4BB2-9DA1-55F5D4B8A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EAA8-2B85-4E2B-B377-C2D96F62828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3573-DFEE-4BB2-9DA1-55F5D4B8A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EAA8-2B85-4E2B-B377-C2D96F62828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3573-DFEE-4BB2-9DA1-55F5D4B8A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EAA8-2B85-4E2B-B377-C2D96F62828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3573-DFEE-4BB2-9DA1-55F5D4B8A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EAA8-2B85-4E2B-B377-C2D96F62828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3573-DFEE-4BB2-9DA1-55F5D4B8A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EAA8-2B85-4E2B-B377-C2D96F62828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3573-DFEE-4BB2-9DA1-55F5D4B8A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EAA8-2B85-4E2B-B377-C2D96F62828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3573-DFEE-4BB2-9DA1-55F5D4B8A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EAA8-2B85-4E2B-B377-C2D96F62828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3573-DFEE-4BB2-9DA1-55F5D4B8A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6EAA8-2B85-4E2B-B377-C2D96F62828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B3573-DFEE-4BB2-9DA1-55F5D4B8A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6EAA8-2B85-4E2B-B377-C2D96F628280}" type="datetimeFigureOut">
              <a:rPr lang="ru-RU" smtClean="0"/>
              <a:pPr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B3573-DFEE-4BB2-9DA1-55F5D4B8A3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43.jpeg"/><Relationship Id="rId11" Type="http://schemas.openxmlformats.org/officeDocument/2006/relationships/image" Target="../media/image45.jpeg"/><Relationship Id="rId5" Type="http://schemas.openxmlformats.org/officeDocument/2006/relationships/image" Target="../media/image42.jpeg"/><Relationship Id="rId10" Type="http://schemas.openxmlformats.org/officeDocument/2006/relationships/image" Target="../media/image44.jpeg"/><Relationship Id="rId4" Type="http://schemas.openxmlformats.org/officeDocument/2006/relationships/image" Target="../media/image41.jpeg"/><Relationship Id="rId9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wall-185855848_3104" TargetMode="External"/><Relationship Id="rId13" Type="http://schemas.openxmlformats.org/officeDocument/2006/relationships/hyperlink" Target="https://themediacity.ru/podarok-aista-prines-pobedu-regionalnomu-centru-soprovozhdenija-zameshhajushhih-semej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centrsopr.ru/" TargetMode="External"/><Relationship Id="rId12" Type="http://schemas.openxmlformats.org/officeDocument/2006/relationships/hyperlink" Target="https://kray.press/news/life/kurskij-czentr-soprovozhdeniya-zameshhayushhix-semej-vyiigral-grant-na-15-mln-rublej-s-proektom-podarok-aista" TargetMode="External"/><Relationship Id="rId2" Type="http://schemas.openxmlformats.org/officeDocument/2006/relationships/slideLayout" Target="../slideLayouts/slideLayout7.xml"/><Relationship Id="rId16" Type="http://schemas.openxmlformats.org/officeDocument/2006/relationships/hyperlink" Target="https://ok.ru/kurskyrayon/topic/154568367635432" TargetMode="Externa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4.gif"/><Relationship Id="rId11" Type="http://schemas.openxmlformats.org/officeDocument/2006/relationships/hyperlink" Target="http://ksokursk.ru/index.php?id=1284" TargetMode="External"/><Relationship Id="rId5" Type="http://schemas.openxmlformats.org/officeDocument/2006/relationships/image" Target="../media/image3.jpeg"/><Relationship Id="rId15" Type="http://schemas.openxmlformats.org/officeDocument/2006/relationships/hyperlink" Target="https://&#1076;&#1084;&#1080;&#1090;&#1088;&#1080;&#1077;&#1074;&#1089;&#1082;&#1080;&#1081;-&#1074;&#1077;&#1089;&#1090;&#1085;&#1080;&#1082;.&#1088;&#1092;/uvedomleniya/" TargetMode="External"/><Relationship Id="rId10" Type="http://schemas.openxmlformats.org/officeDocument/2006/relationships/hyperlink" Target="https://adm.rkursk.ru/index.php?id=56&amp;mat_id=122877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vk.com/wall-185855848_3043" TargetMode="External"/><Relationship Id="rId14" Type="http://schemas.openxmlformats.org/officeDocument/2006/relationships/hyperlink" Target="https://&#1082;&#1096;&#1077;&#1085;&#1089;&#1082;&#1072;&#1103;-&#1085;&#1080;&#1074;&#1072;.&#1088;&#1092;/aktualno/7694-na-zashchite-semi-i-detstva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png"/><Relationship Id="rId11" Type="http://schemas.openxmlformats.org/officeDocument/2006/relationships/image" Target="../media/image10.jpeg"/><Relationship Id="rId5" Type="http://schemas.openxmlformats.org/officeDocument/2006/relationships/image" Target="../media/image7.gif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Relationship Id="rId9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.png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image" Target="../media/image14.jpeg"/><Relationship Id="rId4" Type="http://schemas.openxmlformats.org/officeDocument/2006/relationships/image" Target="../media/image6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4.gif"/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jpeg"/><Relationship Id="rId11" Type="http://schemas.openxmlformats.org/officeDocument/2006/relationships/image" Target="../media/image2.png"/><Relationship Id="rId5" Type="http://schemas.openxmlformats.org/officeDocument/2006/relationships/image" Target="../media/image16.jpeg"/><Relationship Id="rId15" Type="http://schemas.openxmlformats.org/officeDocument/2006/relationships/image" Target="../media/image23.jpeg"/><Relationship Id="rId10" Type="http://schemas.openxmlformats.org/officeDocument/2006/relationships/image" Target="../media/image21.jpeg"/><Relationship Id="rId4" Type="http://schemas.openxmlformats.org/officeDocument/2006/relationships/image" Target="../media/image6.png"/><Relationship Id="rId9" Type="http://schemas.openxmlformats.org/officeDocument/2006/relationships/image" Target="../media/image20.jpe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12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6.jpeg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openxmlformats.org/officeDocument/2006/relationships/image" Target="../media/image4.gif"/><Relationship Id="rId4" Type="http://schemas.openxmlformats.org/officeDocument/2006/relationships/image" Target="../media/image24.jpeg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2.jpeg"/><Relationship Id="rId11" Type="http://schemas.openxmlformats.org/officeDocument/2006/relationships/image" Target="../media/image6.png"/><Relationship Id="rId5" Type="http://schemas.openxmlformats.org/officeDocument/2006/relationships/image" Target="../media/image31.jpeg"/><Relationship Id="rId10" Type="http://schemas.openxmlformats.org/officeDocument/2006/relationships/image" Target="../media/image33.jpeg"/><Relationship Id="rId4" Type="http://schemas.openxmlformats.org/officeDocument/2006/relationships/image" Target="../media/image30.jpeg"/><Relationship Id="rId9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9.jpeg"/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12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35.jpeg"/><Relationship Id="rId11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image" Target="../media/image4.gif"/><Relationship Id="rId4" Type="http://schemas.openxmlformats.org/officeDocument/2006/relationships/image" Target="../media/image6.pn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628800"/>
            <a:ext cx="86409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Проект «Подарок Аиста» </a:t>
            </a:r>
          </a:p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 Курской области</a:t>
            </a:r>
          </a:p>
          <a:p>
            <a:pPr algn="ctr" defTabSz="898671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898671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898671"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898671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(оказание социально-психологической помощи несовершеннолетним беременным, нуждающимся в поддержке государства)</a:t>
            </a:r>
          </a:p>
          <a:p>
            <a:pPr algn="ctr"/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5496" y="-99392"/>
            <a:ext cx="8919684" cy="1720231"/>
            <a:chOff x="35496" y="-99392"/>
            <a:chExt cx="8919684" cy="1720231"/>
          </a:xfrm>
        </p:grpSpPr>
        <p:pic>
          <p:nvPicPr>
            <p:cNvPr id="8" name="Рисунок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408" y="980728"/>
              <a:ext cx="710772" cy="6401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Рисунок 8" descr="2Ro1pl_mq78"/>
            <p:cNvPicPr/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496" y="-99392"/>
              <a:ext cx="1147156" cy="11679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2" descr="https://images.vector-images.com/46/g477_kursk_obl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44408" y="188640"/>
              <a:ext cx="632265" cy="648072"/>
            </a:xfrm>
            <a:prstGeom prst="rect">
              <a:avLst/>
            </a:prstGeom>
            <a:noFill/>
          </p:spPr>
        </p:pic>
      </p:grpSp>
      <p:sp>
        <p:nvSpPr>
          <p:cNvPr id="11" name="TextBox 10"/>
          <p:cNvSpPr txBox="1"/>
          <p:nvPr/>
        </p:nvSpPr>
        <p:spPr>
          <a:xfrm>
            <a:off x="1115616" y="188640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Министерство социального обеспечения, материнства и детства Курской области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ОКУ «Центр сопровождения замещающих семей и граждан из числа детей-сирот и детей, оставшихся без попечения родителей»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oem\Desktop\през\e6615a13-34b3-494b-92f5-d3653cf314a2.jpg"/>
          <p:cNvPicPr>
            <a:picLocks noChangeAspect="1" noChangeArrowheads="1"/>
          </p:cNvPicPr>
          <p:nvPr/>
        </p:nvPicPr>
        <p:blipFill>
          <a:blip r:embed="rId4" cstate="print"/>
          <a:srcRect t="13863" r="982"/>
          <a:stretch>
            <a:fillRect/>
          </a:stretch>
        </p:blipFill>
        <p:spPr bwMode="auto">
          <a:xfrm>
            <a:off x="323528" y="1848152"/>
            <a:ext cx="4032448" cy="467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Группа 2"/>
          <p:cNvGrpSpPr/>
          <p:nvPr/>
        </p:nvGrpSpPr>
        <p:grpSpPr>
          <a:xfrm>
            <a:off x="35496" y="-99392"/>
            <a:ext cx="8919684" cy="1720231"/>
            <a:chOff x="35496" y="-99392"/>
            <a:chExt cx="8919684" cy="1720231"/>
          </a:xfrm>
        </p:grpSpPr>
        <p:grpSp>
          <p:nvGrpSpPr>
            <p:cNvPr id="4" name="Группа 37"/>
            <p:cNvGrpSpPr/>
            <p:nvPr/>
          </p:nvGrpSpPr>
          <p:grpSpPr>
            <a:xfrm>
              <a:off x="35496" y="-99392"/>
              <a:ext cx="8919684" cy="1720231"/>
              <a:chOff x="35496" y="-99392"/>
              <a:chExt cx="8919684" cy="1720231"/>
            </a:xfrm>
          </p:grpSpPr>
          <p:pic>
            <p:nvPicPr>
              <p:cNvPr id="6" name="Рисунок 5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4408" y="980728"/>
                <a:ext cx="710772" cy="6401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Рисунок 6" descr="2Ro1pl_mq78"/>
              <p:cNvPicPr/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496" y="-99392"/>
                <a:ext cx="1147156" cy="11679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Picture 2" descr="https://images.vector-images.com/46/g477_kursk_obl.gi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8244408" y="188640"/>
                <a:ext cx="632265" cy="648072"/>
              </a:xfrm>
              <a:prstGeom prst="rect">
                <a:avLst/>
              </a:prstGeom>
              <a:noFill/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1187624" y="332656"/>
              <a:ext cx="698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Проект «Подарок Аиста»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47564" y="601280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Повышение квалификации специалистов Курской области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стажировочной площадке Фонда поддержки детей, находящихся в трудной жизненной ситуации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1556792"/>
            <a:ext cx="4464496" cy="511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Дата: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21 по 24 июня</a:t>
            </a:r>
          </a:p>
          <a:p>
            <a:pPr>
              <a:spcAft>
                <a:spcPts val="60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Место: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г.Тула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Участники: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специалисты ОКУ «Центр сопровождения»,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ОКУ «Курский центр для  несовершеннолетних»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ОКУЗ СДР, ОКУ СПРЦ, МБУ СОН г.Курска «Социальная гостиная»</a:t>
            </a:r>
          </a:p>
          <a:p>
            <a:pPr>
              <a:spcAft>
                <a:spcPts val="600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«Помощь несовершеннолетним беременным и родившими детей».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Специалисты стажировочной площадки поделились собственным опытом работы в вопросах профилактики отказов от новорожденных, раскрыли вопросы алгоритма работы с молодыми матерями, реабилитационного сопровождения семьи в ситуации угрозы отказа, обсудили нормативно-правовую базу оказания данного вида помощи.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oem\Desktop\през\cfa239dd-0619-4d47-af4a-5658eacaa8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1660" y="1390686"/>
            <a:ext cx="2448272" cy="1515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4" descr="C:\Users\oem\Desktop\през\203a1f60-1abb-4406-8baa-d1d4bf5183a3.jpg"/>
          <p:cNvPicPr>
            <a:picLocks noChangeAspect="1" noChangeArrowheads="1"/>
          </p:cNvPicPr>
          <p:nvPr/>
        </p:nvPicPr>
        <p:blipFill>
          <a:blip r:embed="rId5" cstate="print"/>
          <a:srcRect l="8001" t="16002" r="1322"/>
          <a:stretch>
            <a:fillRect/>
          </a:stretch>
        </p:blipFill>
        <p:spPr bwMode="auto">
          <a:xfrm>
            <a:off x="323528" y="2204864"/>
            <a:ext cx="2739772" cy="3383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2" descr="C:\Users\oem\Desktop\през\73fc052f-e94c-424d-8805-3ac2b31d895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869160"/>
            <a:ext cx="2496277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9893" y="175949"/>
            <a:ext cx="7999870" cy="833111"/>
          </a:xfrm>
          <a:prstGeom prst="rect">
            <a:avLst/>
          </a:prstGeom>
          <a:noFill/>
        </p:spPr>
        <p:txBody>
          <a:bodyPr wrap="square" lIns="93533" tIns="46767" rIns="93533" bIns="46767" rtlCol="0">
            <a:spAutoFit/>
          </a:bodyPr>
          <a:lstStyle/>
          <a:p>
            <a:pPr lvl="2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Оборудование, приобретенное в рамках </a:t>
            </a:r>
          </a:p>
          <a:p>
            <a:pPr lvl="2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реализации проекта «Подарок Аиста»</a:t>
            </a:r>
          </a:p>
        </p:txBody>
      </p:sp>
      <p:grpSp>
        <p:nvGrpSpPr>
          <p:cNvPr id="8" name="Группа 37"/>
          <p:cNvGrpSpPr/>
          <p:nvPr/>
        </p:nvGrpSpPr>
        <p:grpSpPr>
          <a:xfrm>
            <a:off x="35496" y="-99392"/>
            <a:ext cx="8919684" cy="1720231"/>
            <a:chOff x="35496" y="-99392"/>
            <a:chExt cx="8919684" cy="1720231"/>
          </a:xfrm>
        </p:grpSpPr>
        <p:pic>
          <p:nvPicPr>
            <p:cNvPr id="10" name="Рисунок 9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408" y="980728"/>
              <a:ext cx="710772" cy="6401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 descr="2Ro1pl_mq78"/>
            <p:cNvPicPr/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496" y="-99392"/>
              <a:ext cx="1147156" cy="11679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2" descr="https://images.vector-images.com/46/g477_kursk_obl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244408" y="188640"/>
              <a:ext cx="632265" cy="648072"/>
            </a:xfrm>
            <a:prstGeom prst="rect">
              <a:avLst/>
            </a:prstGeom>
            <a:noFill/>
          </p:spPr>
        </p:pic>
      </p:grpSp>
      <p:pic>
        <p:nvPicPr>
          <p:cNvPr id="6146" name="Picture 2" descr="C:\Users\oem\Desktop\през\c3f3d66a-7d1f-470d-bcf2-ed9c749af6e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28184" y="2228867"/>
            <a:ext cx="2520280" cy="3360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Users\oem\Desktop\през\07f0742c-fc82-4f0f-a865-9ea72f7914a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15882" y="3071960"/>
            <a:ext cx="2448272" cy="1674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 descr="https://catherineasquithgallery.com/uploads/posts/2021-02/1612755320_89-p-fon-goluboi-shesterenki-144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152927">
            <a:off x="-106969" y="894282"/>
            <a:ext cx="1893518" cy="13002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</p:spPr>
      </p:pic>
      <p:pic>
        <p:nvPicPr>
          <p:cNvPr id="16" name="Picture 2" descr="https://catherineasquithgallery.com/uploads/posts/2021-02/1612755320_89-p-fon-goluboi-shesterenki-144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47073" flipH="1">
            <a:off x="6893279" y="5663715"/>
            <a:ext cx="1666303" cy="114419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</p:spPr>
      </p:pic>
      <p:pic>
        <p:nvPicPr>
          <p:cNvPr id="17" name="Picture 2" descr="https://catherineasquithgallery.com/uploads/posts/2021-02/1612755320_89-p-fon-goluboi-shesterenki-144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152927">
            <a:off x="1148101" y="5673953"/>
            <a:ext cx="1375194" cy="9443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5496" y="-99392"/>
            <a:ext cx="8919684" cy="1720231"/>
            <a:chOff x="35496" y="-99392"/>
            <a:chExt cx="8919684" cy="1720231"/>
          </a:xfrm>
        </p:grpSpPr>
        <p:grpSp>
          <p:nvGrpSpPr>
            <p:cNvPr id="3" name="Группа 37"/>
            <p:cNvGrpSpPr/>
            <p:nvPr/>
          </p:nvGrpSpPr>
          <p:grpSpPr>
            <a:xfrm>
              <a:off x="35496" y="-99392"/>
              <a:ext cx="8919684" cy="1720231"/>
              <a:chOff x="35496" y="-99392"/>
              <a:chExt cx="8919684" cy="1720231"/>
            </a:xfrm>
          </p:grpSpPr>
          <p:pic>
            <p:nvPicPr>
              <p:cNvPr id="5" name="Рисунок 4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4408" y="980728"/>
                <a:ext cx="710772" cy="6401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Рисунок 5" descr="2Ro1pl_mq78"/>
              <p:cNvPicPr/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496" y="-99392"/>
                <a:ext cx="1147156" cy="11679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Picture 2" descr="https://images.vector-images.com/46/g477_kursk_obl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244408" y="188640"/>
                <a:ext cx="632265" cy="648072"/>
              </a:xfrm>
              <a:prstGeom prst="rect">
                <a:avLst/>
              </a:prstGeom>
              <a:noFill/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187624" y="332656"/>
              <a:ext cx="698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Проект «Подарок Аиста»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03648" y="764704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Информационное сопровождение проекта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36104" y="1233328"/>
            <a:ext cx="774035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http://centrsopr.ru/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hlinkClick r:id="rId8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https://vk.com/wall-185855848_3104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https://vk.com/wall-185855848_3043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https://adm.rkursk.ru/index.php?id=56&amp;mat_id=122877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http://ksokursk.ru/index.php?id=1284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https://kray.press/news/life/kurskij-czentr-soprovozhdeniya-zameshhayushhix-semej-vyiigral-grant-na-15-mln-rublej-s-proektom-podarok-aista</a:t>
            </a:r>
            <a:endParaRPr lang="ru-RU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3"/>
              </a:rPr>
              <a:t>https://themediacity.ru/podarok-aista-prines-pobedu-regionalnomu-centru-soprovozhdenija-zameshhajushhih-semej/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u="sng" dirty="0">
                <a:hlinkClick r:id="rId14"/>
              </a:rPr>
              <a:t>https://кшенская-нива.рф/aktualno/7694-na-zashchite-semi-i-detstva.html</a:t>
            </a:r>
            <a:endParaRPr lang="ru-RU" dirty="0"/>
          </a:p>
          <a:p>
            <a:pPr algn="just">
              <a:spcAft>
                <a:spcPts val="1200"/>
              </a:spcAft>
              <a:buFont typeface="Wingdings" pitchFamily="2" charset="2"/>
              <a:buChar char="ü"/>
            </a:pPr>
            <a:r>
              <a:rPr lang="ru-RU" u="sng" dirty="0">
                <a:hlinkClick r:id="rId15"/>
              </a:rPr>
              <a:t>https://дмитриевский-вестник.рф/uvedomleniya/</a:t>
            </a:r>
            <a:endParaRPr lang="ru-RU" dirty="0"/>
          </a:p>
          <a:p>
            <a:pPr algn="just" fontAlgn="base">
              <a:spcAft>
                <a:spcPts val="1200"/>
              </a:spcAft>
              <a:buFont typeface="Wingdings" pitchFamily="2" charset="2"/>
              <a:buChar char="ü"/>
            </a:pPr>
            <a:r>
              <a:rPr lang="ru-RU" u="sng" dirty="0">
                <a:hlinkClick r:id="rId16"/>
              </a:rPr>
              <a:t>https://ok.ru/kurskyrayon/topic/154568367635432</a:t>
            </a:r>
            <a:endParaRPr lang="ru-RU" dirty="0"/>
          </a:p>
          <a:p>
            <a:pPr algn="just" fontAlgn="base">
              <a:spcAft>
                <a:spcPts val="1200"/>
              </a:spcAft>
              <a:buFont typeface="Wingdings" pitchFamily="2" charset="2"/>
              <a:buChar char="ü"/>
            </a:pPr>
            <a:r>
              <a:rPr lang="ru-RU" u="sng" dirty="0">
                <a:hlinkClick r:id="rId11"/>
              </a:rPr>
              <a:t>http://ksokursk.ru/index.php?id=1284</a:t>
            </a:r>
            <a:r>
              <a:rPr lang="ru-RU" dirty="0"/>
              <a:t>, </a:t>
            </a:r>
          </a:p>
          <a:p>
            <a:pPr algn="just" fontAlgn="base">
              <a:spcAft>
                <a:spcPts val="1200"/>
              </a:spcAft>
              <a:buFont typeface="Wingdings" pitchFamily="2" charset="2"/>
              <a:buChar char="ü"/>
            </a:pPr>
            <a:r>
              <a:rPr lang="ru-RU" u="sng" dirty="0">
                <a:hlinkClick r:id="rId12"/>
              </a:rPr>
              <a:t>https://kray.press/news/life/kurskij-czentr-soprovozhdeniya-zameshhayushhix-semej-vyiigral-grant-na-15-mln-rublej-s-proektom-podarok-aista</a:t>
            </a:r>
            <a:r>
              <a:rPr lang="ru-RU" dirty="0"/>
              <a:t>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6696744" cy="5716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Цели и задачи:</a:t>
            </a:r>
          </a:p>
          <a:p>
            <a:pPr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Оказание социально-психологической поддержки несовершеннолетним матерям</a:t>
            </a:r>
          </a:p>
          <a:p>
            <a:pPr lvl="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опорной площадки по оказанию социально-психологической поддержки несовершеннолетним беременным и матерям</a:t>
            </a:r>
          </a:p>
          <a:p>
            <a:pPr lvl="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Повышение профессионализма специалистов, оказывающих социально-психологическую поддержку несовершеннолетним матерям, нуждающимся в поддержке государства</a:t>
            </a:r>
          </a:p>
          <a:p>
            <a:pPr lvl="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Апробация типовой модели социально-психологической поддержки несовершеннолетних матерей, предложенной Фондом на старте конкурса</a:t>
            </a:r>
          </a:p>
          <a:p>
            <a:pPr lvl="0"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модели и программы социально-психологической поддержки несовершеннолетних матерей, нуждающихся в помощи и поддержке государства, на территории региона</a:t>
            </a:r>
          </a:p>
          <a:p>
            <a:pPr algn="just">
              <a:spcAft>
                <a:spcPts val="300"/>
              </a:spcAft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Оказание социально-психологической поддержки несовершеннолетним матерям и координация деятельности других организаций по данному направлению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-3791" y="-95412"/>
            <a:ext cx="8919684" cy="1720231"/>
            <a:chOff x="35496" y="-99392"/>
            <a:chExt cx="8919684" cy="172023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5496" y="-99392"/>
              <a:ext cx="8919684" cy="1720231"/>
              <a:chOff x="35496" y="-99392"/>
              <a:chExt cx="8919684" cy="1720231"/>
            </a:xfrm>
          </p:grpSpPr>
          <p:pic>
            <p:nvPicPr>
              <p:cNvPr id="4" name="Рисунок 3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4408" y="980728"/>
                <a:ext cx="710772" cy="6401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" name="Рисунок 4" descr="2Ro1pl_mq78"/>
              <p:cNvPicPr/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496" y="-99392"/>
                <a:ext cx="1147156" cy="11679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Picture 2" descr="https://images.vector-images.com/46/g477_kursk_obl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244408" y="188640"/>
                <a:ext cx="632265" cy="648072"/>
              </a:xfrm>
              <a:prstGeom prst="rect">
                <a:avLst/>
              </a:prstGeom>
              <a:noFill/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1187624" y="332656"/>
              <a:ext cx="698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Проект «Подарок Аиста» </a:t>
              </a:r>
            </a:p>
          </p:txBody>
        </p:sp>
      </p:grpSp>
      <p:pic>
        <p:nvPicPr>
          <p:cNvPr id="9" name="Рисунок 8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05" t="12245" r="35703" b="20991"/>
          <a:stretch>
            <a:fillRect/>
          </a:stretch>
        </p:blipFill>
        <p:spPr bwMode="auto">
          <a:xfrm>
            <a:off x="7344816" y="4824536"/>
            <a:ext cx="169168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2755320_89-p-fon-goluboi-shesterenki-14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152927">
            <a:off x="-408226" y="272040"/>
            <a:ext cx="9565245" cy="65681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</p:spPr>
      </p:pic>
      <p:sp>
        <p:nvSpPr>
          <p:cNvPr id="47" name="TextBox 46"/>
          <p:cNvSpPr txBox="1"/>
          <p:nvPr/>
        </p:nvSpPr>
        <p:spPr>
          <a:xfrm>
            <a:off x="686600" y="-18361"/>
            <a:ext cx="7999870" cy="833111"/>
          </a:xfrm>
          <a:prstGeom prst="rect">
            <a:avLst/>
          </a:prstGeom>
          <a:noFill/>
        </p:spPr>
        <p:txBody>
          <a:bodyPr wrap="square" lIns="93533" tIns="46767" rIns="93533" bIns="46767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Организация межведомственного взаимодействия по реализации проекта «Подарок Аиста»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1520" y="980728"/>
            <a:ext cx="5077792" cy="1648719"/>
          </a:xfrm>
          <a:prstGeom prst="rect">
            <a:avLst/>
          </a:prstGeom>
          <a:noFill/>
        </p:spPr>
        <p:txBody>
          <a:bodyPr wrap="square" lIns="93533" tIns="46767" rIns="93533" bIns="46767" rtlCol="0">
            <a:spAutoFit/>
          </a:bodyPr>
          <a:lstStyle/>
          <a:p>
            <a:pPr>
              <a:spcAft>
                <a:spcPts val="589"/>
              </a:spcAft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Областной уровень</a:t>
            </a:r>
          </a:p>
          <a:p>
            <a:pPr>
              <a:buBlip>
                <a:blip r:embed="rId5"/>
              </a:buBlip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Комитет здравоохранения Курской области</a:t>
            </a:r>
          </a:p>
          <a:p>
            <a:pPr>
              <a:buBlip>
                <a:blip r:embed="rId5"/>
              </a:buBlip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Комитет образования и науки Курской области</a:t>
            </a:r>
          </a:p>
          <a:p>
            <a:pPr>
              <a:buBlip>
                <a:blip r:embed="rId5"/>
              </a:buBlip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Комитет по культуре Курской области</a:t>
            </a:r>
          </a:p>
          <a:p>
            <a:pPr>
              <a:buBlip>
                <a:blip r:embed="rId5"/>
              </a:buBlip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Комитет цифрового развития и связи Курской области</a:t>
            </a:r>
          </a:p>
          <a:p>
            <a:pPr>
              <a:buBlip>
                <a:blip r:embed="rId5"/>
              </a:buBlip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Управление по делам молодежи Курской области</a:t>
            </a:r>
          </a:p>
        </p:txBody>
      </p:sp>
      <p:grpSp>
        <p:nvGrpSpPr>
          <p:cNvPr id="44" name="Группа 43"/>
          <p:cNvGrpSpPr/>
          <p:nvPr/>
        </p:nvGrpSpPr>
        <p:grpSpPr>
          <a:xfrm>
            <a:off x="251520" y="2636912"/>
            <a:ext cx="6048672" cy="4138136"/>
            <a:chOff x="251520" y="3068960"/>
            <a:chExt cx="5492582" cy="4138136"/>
          </a:xfrm>
        </p:grpSpPr>
        <p:sp>
          <p:nvSpPr>
            <p:cNvPr id="48" name="TextBox 47"/>
            <p:cNvSpPr txBox="1"/>
            <p:nvPr/>
          </p:nvSpPr>
          <p:spPr>
            <a:xfrm>
              <a:off x="251520" y="3419330"/>
              <a:ext cx="5492582" cy="3787766"/>
            </a:xfrm>
            <a:prstGeom prst="rect">
              <a:avLst/>
            </a:prstGeom>
            <a:noFill/>
          </p:spPr>
          <p:txBody>
            <a:bodyPr wrap="square" lIns="93533" tIns="46767" rIns="93533" bIns="46767" numCol="1" spcCol="184121" rtlCol="0">
              <a:spAutoFit/>
            </a:bodyPr>
            <a:lstStyle/>
            <a:p>
              <a:pPr>
                <a:buBlip>
                  <a:blip r:embed="rId5"/>
                </a:buBlip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Муниципальные образования </a:t>
              </a:r>
            </a:p>
            <a:p>
              <a:pPr>
                <a:buBlip>
                  <a:blip r:embed="rId5"/>
                </a:buBlip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Органы опеки и попечительства</a:t>
              </a:r>
            </a:p>
            <a:p>
              <a:pPr>
                <a:buBlip>
                  <a:blip r:embed="rId5"/>
                </a:buBlip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Организации, осуществляющие </a:t>
              </a:r>
            </a:p>
            <a:p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образовательную деятельность</a:t>
              </a:r>
            </a:p>
            <a:p>
              <a:pPr>
                <a:buBlip>
                  <a:blip r:embed="rId5"/>
                </a:buBlip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Организации здравоохранения</a:t>
              </a:r>
            </a:p>
            <a:p>
              <a:pPr>
                <a:buBlip>
                  <a:blip r:embed="rId5"/>
                </a:buBlip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Центры занятости</a:t>
              </a:r>
            </a:p>
            <a:p>
              <a:pPr>
                <a:buBlip>
                  <a:blip r:embed="rId5"/>
                </a:buBlip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Реабилитационные центры</a:t>
              </a:r>
            </a:p>
            <a:p>
              <a:pPr>
                <a:buBlip>
                  <a:blip r:embed="rId5"/>
                </a:buBlip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Органы полиции</a:t>
              </a:r>
            </a:p>
            <a:p>
              <a:pPr>
                <a:buBlip>
                  <a:blip r:embed="rId5"/>
                </a:buBlip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Центры социального обслуживания населения</a:t>
              </a:r>
            </a:p>
            <a:p>
              <a:pPr>
                <a:buBlip>
                  <a:blip r:embed="rId5"/>
                </a:buBlip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Учреждения в сфере  спорта, культуры и молодежной политики</a:t>
              </a:r>
            </a:p>
            <a:p>
              <a:pPr>
                <a:buBlip>
                  <a:blip r:embed="rId5"/>
                </a:buBlip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Территориальные органы  УМВД России</a:t>
              </a:r>
            </a:p>
            <a:p>
              <a:pPr>
                <a:buBlip>
                  <a:blip r:embed="rId5"/>
                </a:buBlip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Территориальные подразделения Управления федеральной миграционной службы</a:t>
              </a:r>
            </a:p>
            <a:p>
              <a:pPr>
                <a:buBlip>
                  <a:blip r:embed="rId5"/>
                </a:buBlip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Отделы записи актов гражданского состояния</a:t>
              </a:r>
            </a:p>
            <a:p>
              <a:pPr>
                <a:buBlip>
                  <a:blip r:embed="rId5"/>
                </a:buBlip>
              </a:pP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Социально-ориентированные некоммерческие организации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1520" y="3068960"/>
              <a:ext cx="2530449" cy="586890"/>
            </a:xfrm>
            <a:prstGeom prst="rect">
              <a:avLst/>
            </a:prstGeom>
            <a:noFill/>
          </p:spPr>
          <p:txBody>
            <a:bodyPr wrap="square" lIns="93533" tIns="46767" rIns="93533" bIns="46767" rtlCol="0">
              <a:spAutoFit/>
            </a:bodyPr>
            <a:lstStyle/>
            <a:p>
              <a:r>
                <a:rPr lang="ru-RU" sz="1600" b="1" dirty="0">
                  <a:latin typeface="Times New Roman" pitchFamily="18" charset="0"/>
                  <a:cs typeface="Times New Roman" pitchFamily="18" charset="0"/>
                </a:rPr>
                <a:t>Муниципальный уровень</a:t>
              </a:r>
            </a:p>
          </p:txBody>
        </p:sp>
      </p:grp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8FBA1-4FBA-4C7D-93CB-ED8F07E96919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35496" y="-99392"/>
            <a:ext cx="8919684" cy="1720231"/>
            <a:chOff x="35496" y="-99392"/>
            <a:chExt cx="8919684" cy="1720231"/>
          </a:xfrm>
        </p:grpSpPr>
        <p:pic>
          <p:nvPicPr>
            <p:cNvPr id="40" name="Рисунок 3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408" y="980728"/>
              <a:ext cx="710772" cy="6401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Рисунок 40" descr="2Ro1pl_mq78"/>
            <p:cNvPicPr/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496" y="-99392"/>
              <a:ext cx="1147156" cy="11679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2" descr="https://images.vector-images.com/46/g477_kursk_obl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244408" y="188640"/>
              <a:ext cx="632265" cy="648072"/>
            </a:xfrm>
            <a:prstGeom prst="rect">
              <a:avLst/>
            </a:prstGeom>
            <a:noFill/>
          </p:spPr>
        </p:pic>
      </p:grpSp>
      <p:sp>
        <p:nvSpPr>
          <p:cNvPr id="46" name="TextBox 45"/>
          <p:cNvSpPr txBox="1"/>
          <p:nvPr/>
        </p:nvSpPr>
        <p:spPr>
          <a:xfrm>
            <a:off x="6300192" y="1556792"/>
            <a:ext cx="29523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Соисполнители проекта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ОКУ «Курский центр для несовершеннолетних»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ОКУЗ СДР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ОКУ СПРЦ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МБУ СОН г.Курска «Социальная гостиная»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oem\Desktop\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4437112"/>
            <a:ext cx="729323" cy="7509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ОКУСО &amp;quot;Курский СПРЦ&amp;quot;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3933056"/>
            <a:ext cx="476250" cy="476250"/>
          </a:xfrm>
          <a:prstGeom prst="rect">
            <a:avLst/>
          </a:prstGeom>
          <a:noFill/>
        </p:spPr>
      </p:pic>
      <p:pic>
        <p:nvPicPr>
          <p:cNvPr id="1031" name="Picture 7" descr="http://f1.ds-russia.ru/u_dirs/078/78014/fac0b5d5449a7ffacb3442ba61e73bf2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3F4EF"/>
              </a:clrFrom>
              <a:clrTo>
                <a:srgbClr val="F3F4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284984"/>
            <a:ext cx="1471402" cy="603275"/>
          </a:xfrm>
          <a:prstGeom prst="rect">
            <a:avLst/>
          </a:prstGeom>
          <a:noFill/>
        </p:spPr>
      </p:pic>
      <p:pic>
        <p:nvPicPr>
          <p:cNvPr id="1033" name="Picture 9" descr="https://pic.rutubelist.ru/user/4a/39/4a39a6a51d5489093b914f8d1b0c347c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28071" y="2728887"/>
            <a:ext cx="556097" cy="556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6964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2755320_89-p-fon-goluboi-shesterenki-14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447073" flipH="1">
            <a:off x="5706020" y="1168279"/>
            <a:ext cx="2792945" cy="19178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06284789"/>
              </p:ext>
            </p:extLst>
          </p:nvPr>
        </p:nvGraphicFramePr>
        <p:xfrm>
          <a:off x="323527" y="1052736"/>
          <a:ext cx="474928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7058951"/>
              </p:ext>
            </p:extLst>
          </p:nvPr>
        </p:nvGraphicFramePr>
        <p:xfrm>
          <a:off x="3707905" y="2292648"/>
          <a:ext cx="5064223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35496" y="-99392"/>
            <a:ext cx="8919684" cy="1720231"/>
            <a:chOff x="35496" y="-99392"/>
            <a:chExt cx="8919684" cy="1720231"/>
          </a:xfrm>
        </p:grpSpPr>
        <p:grpSp>
          <p:nvGrpSpPr>
            <p:cNvPr id="5" name="Группа 37"/>
            <p:cNvGrpSpPr/>
            <p:nvPr/>
          </p:nvGrpSpPr>
          <p:grpSpPr>
            <a:xfrm>
              <a:off x="35496" y="-99392"/>
              <a:ext cx="8919684" cy="1720231"/>
              <a:chOff x="35496" y="-99392"/>
              <a:chExt cx="8919684" cy="1720231"/>
            </a:xfrm>
          </p:grpSpPr>
          <p:pic>
            <p:nvPicPr>
              <p:cNvPr id="7" name="Рисунок 6"/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4408" y="980728"/>
                <a:ext cx="710772" cy="6401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Рисунок 7" descr="2Ro1pl_mq78"/>
              <p:cNvPicPr/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496" y="-99392"/>
                <a:ext cx="1147156" cy="11679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Picture 2" descr="https://images.vector-images.com/46/g477_kursk_obl.gif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8244408" y="188640"/>
                <a:ext cx="632265" cy="648072"/>
              </a:xfrm>
              <a:prstGeom prst="rect">
                <a:avLst/>
              </a:prstGeom>
              <a:noFill/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1187624" y="332656"/>
              <a:ext cx="698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Проект «Подарок Аиста» </a:t>
              </a:r>
            </a:p>
          </p:txBody>
        </p:sp>
      </p:grpSp>
      <p:pic>
        <p:nvPicPr>
          <p:cNvPr id="10" name="Picture 2" descr="https://catherineasquithgallery.com/uploads/posts/2021-02/1612755320_89-p-fon-goluboi-shesterenki-14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152927">
            <a:off x="789084" y="3993415"/>
            <a:ext cx="3327030" cy="228456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atherineasquithgallery.com/uploads/posts/2021-02/1612755320_89-p-fon-goluboi-shesterenki-14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152927">
            <a:off x="1485685" y="3140475"/>
            <a:ext cx="4127568" cy="283426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</p:spPr>
      </p:pic>
      <p:pic>
        <p:nvPicPr>
          <p:cNvPr id="2" name="Picture 24" descr="C:\Users\oem\Desktop\през\f05154c7-0efc-405d-87a7-5ab95ee564cc.jpg"/>
          <p:cNvPicPr>
            <a:picLocks noChangeAspect="1" noChangeArrowheads="1"/>
          </p:cNvPicPr>
          <p:nvPr/>
        </p:nvPicPr>
        <p:blipFill>
          <a:blip r:embed="rId5" cstate="print"/>
          <a:srcRect l="24328" t="13922" r="22346" b="69"/>
          <a:stretch>
            <a:fillRect/>
          </a:stretch>
        </p:blipFill>
        <p:spPr bwMode="auto">
          <a:xfrm>
            <a:off x="5148064" y="1700808"/>
            <a:ext cx="300256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Группа 2"/>
          <p:cNvGrpSpPr/>
          <p:nvPr/>
        </p:nvGrpSpPr>
        <p:grpSpPr>
          <a:xfrm>
            <a:off x="35496" y="-99392"/>
            <a:ext cx="8919684" cy="1720231"/>
            <a:chOff x="35496" y="-99392"/>
            <a:chExt cx="8919684" cy="1720231"/>
          </a:xfrm>
        </p:grpSpPr>
        <p:grpSp>
          <p:nvGrpSpPr>
            <p:cNvPr id="4" name="Группа 37"/>
            <p:cNvGrpSpPr/>
            <p:nvPr/>
          </p:nvGrpSpPr>
          <p:grpSpPr>
            <a:xfrm>
              <a:off x="35496" y="-99392"/>
              <a:ext cx="8919684" cy="1720231"/>
              <a:chOff x="35496" y="-99392"/>
              <a:chExt cx="8919684" cy="1720231"/>
            </a:xfrm>
          </p:grpSpPr>
          <p:pic>
            <p:nvPicPr>
              <p:cNvPr id="6" name="Рисунок 5"/>
              <p:cNvPicPr/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4408" y="980728"/>
                <a:ext cx="710772" cy="6401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Рисунок 6" descr="2Ro1pl_mq78"/>
              <p:cNvPicPr/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496" y="-99392"/>
                <a:ext cx="1147156" cy="11679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Picture 2" descr="https://images.vector-images.com/46/g477_kursk_obl.gi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8244408" y="188640"/>
                <a:ext cx="632265" cy="648072"/>
              </a:xfrm>
              <a:prstGeom prst="rect">
                <a:avLst/>
              </a:prstGeom>
              <a:noFill/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1187624" y="332656"/>
              <a:ext cx="698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Проект «Подарок Аиста»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71600" y="836712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Обучение по программе «Наставник+»</a:t>
            </a:r>
          </a:p>
        </p:txBody>
      </p:sp>
      <p:pic>
        <p:nvPicPr>
          <p:cNvPr id="10" name="Picture 23" descr="C:\Users\oem\Desktop\през\f27dc4d6-e51a-49ba-830a-c69dd34d051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48064" y="4149080"/>
            <a:ext cx="297633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9" descr="C:\Users\oem\Desktop\през\b0e69cb4-a4d1-4eb7-9bf4-3a87c5831bf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8782" y="4077072"/>
            <a:ext cx="3023803" cy="2267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\\Localserver\локальная сеть\Сурина ИВ\фото нл беременные\IMG-20220118-WA0023.jpg"/>
          <p:cNvPicPr>
            <a:picLocks noChangeAspect="1" noChangeArrowheads="1"/>
          </p:cNvPicPr>
          <p:nvPr/>
        </p:nvPicPr>
        <p:blipFill>
          <a:blip r:embed="rId11" cstate="print"/>
          <a:srcRect l="18002" t="10001" r="2489" b="-11"/>
          <a:stretch>
            <a:fillRect/>
          </a:stretch>
        </p:blipFill>
        <p:spPr bwMode="auto">
          <a:xfrm>
            <a:off x="798782" y="1628800"/>
            <a:ext cx="3053138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catherineasquithgallery.com/uploads/posts/2021-02/1612755320_89-p-fon-goluboi-shesterenki-14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09476">
            <a:off x="348974" y="-160"/>
            <a:ext cx="8892698" cy="610632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</p:spPr>
      </p:pic>
      <p:pic>
        <p:nvPicPr>
          <p:cNvPr id="2050" name="Picture 2" descr="C:\Users\oem\Desktop\Новая папка (3)\Титулы_page-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564904"/>
            <a:ext cx="1527289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Users\oem\Desktop\Новая папка (3)\Титулы_page-0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077072"/>
            <a:ext cx="1527288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C:\Users\oem\Desktop\Новая папка (3)\Титулы_page-00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1196752"/>
            <a:ext cx="1527287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 descr="C:\Users\oem\Desktop\Новая папка (3)\Титулы_page-000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2564904"/>
            <a:ext cx="1527288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C:\Users\oem\Desktop\Новая папка (3)\Титулы_page-00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9794" y="4149080"/>
            <a:ext cx="1527287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9" name="Picture 11" descr="C:\Users\oem\Desktop\Новая папка (3)\Титулы_page-000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3355" y="1268760"/>
            <a:ext cx="1527288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-177709" y="608031"/>
            <a:ext cx="7999870" cy="463779"/>
          </a:xfrm>
          <a:prstGeom prst="rect">
            <a:avLst/>
          </a:prstGeom>
          <a:noFill/>
        </p:spPr>
        <p:txBody>
          <a:bodyPr wrap="square" lIns="93533" tIns="46767" rIns="93533" bIns="46767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Методические пособия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3518" y="0"/>
            <a:ext cx="8919684" cy="1720231"/>
            <a:chOff x="35496" y="-99392"/>
            <a:chExt cx="8919684" cy="1720231"/>
          </a:xfrm>
        </p:grpSpPr>
        <p:grpSp>
          <p:nvGrpSpPr>
            <p:cNvPr id="14" name="Группа 37"/>
            <p:cNvGrpSpPr/>
            <p:nvPr/>
          </p:nvGrpSpPr>
          <p:grpSpPr>
            <a:xfrm>
              <a:off x="35496" y="-99392"/>
              <a:ext cx="8919684" cy="1720231"/>
              <a:chOff x="35496" y="-99392"/>
              <a:chExt cx="8919684" cy="1720231"/>
            </a:xfrm>
          </p:grpSpPr>
          <p:pic>
            <p:nvPicPr>
              <p:cNvPr id="16" name="Рисунок 15"/>
              <p:cNvPicPr/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4408" y="980728"/>
                <a:ext cx="710772" cy="6401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Рисунок 16" descr="2Ro1pl_mq78"/>
              <p:cNvPicPr/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496" y="-99392"/>
                <a:ext cx="1147156" cy="11679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Picture 2" descr="https://images.vector-images.com/46/g477_kursk_obl.gif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8244408" y="188640"/>
                <a:ext cx="632265" cy="648072"/>
              </a:xfrm>
              <a:prstGeom prst="rect">
                <a:avLst/>
              </a:prstGeom>
              <a:noFill/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187624" y="332656"/>
              <a:ext cx="698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Проект «Подарок Аиста» </a:t>
              </a:r>
            </a:p>
          </p:txBody>
        </p:sp>
      </p:grpSp>
      <p:pic>
        <p:nvPicPr>
          <p:cNvPr id="19" name="Picture 6" descr="C:\Users\oem\Desktop\през\6b39ecc0-efe7-496a-bdd3-1f86d136eef0.jpg"/>
          <p:cNvPicPr>
            <a:picLocks noChangeAspect="1" noChangeArrowheads="1"/>
          </p:cNvPicPr>
          <p:nvPr/>
        </p:nvPicPr>
        <p:blipFill>
          <a:blip r:embed="rId14" cstate="print"/>
          <a:srcRect l="22840" t="10864" r="17153" b="5127"/>
          <a:stretch>
            <a:fillRect/>
          </a:stretch>
        </p:blipFill>
        <p:spPr bwMode="auto">
          <a:xfrm>
            <a:off x="5766431" y="1207689"/>
            <a:ext cx="2088232" cy="219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3" descr="C:\Users\oem\Desktop\през\188dbae0-a670-4f35-b390-a76e4ac6169c.jpg"/>
          <p:cNvPicPr>
            <a:picLocks noChangeAspect="1" noChangeArrowheads="1"/>
          </p:cNvPicPr>
          <p:nvPr/>
        </p:nvPicPr>
        <p:blipFill>
          <a:blip r:embed="rId15" cstate="print"/>
          <a:srcRect l="24003" t="13990" r="15990" b="8001"/>
          <a:stretch>
            <a:fillRect/>
          </a:stretch>
        </p:blipFill>
        <p:spPr bwMode="auto">
          <a:xfrm rot="5400000">
            <a:off x="5696270" y="4104931"/>
            <a:ext cx="2228555" cy="2172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oem\Desktop\през\b0e5b061-f408-4e1e-8cc5-45bcbf57d00f.jpg"/>
          <p:cNvPicPr>
            <a:picLocks noChangeAspect="1" noChangeArrowheads="1"/>
          </p:cNvPicPr>
          <p:nvPr/>
        </p:nvPicPr>
        <p:blipFill>
          <a:blip r:embed="rId4" cstate="print"/>
          <a:srcRect l="19199" r="14379"/>
          <a:stretch>
            <a:fillRect/>
          </a:stretch>
        </p:blipFill>
        <p:spPr bwMode="auto">
          <a:xfrm>
            <a:off x="3131840" y="4149080"/>
            <a:ext cx="3384376" cy="2286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6" descr="C:\Users\oem\Desktop\през\851230e3-0ccb-482d-9a75-151f6ffeee94.jpg"/>
          <p:cNvPicPr>
            <a:picLocks noChangeAspect="1" noChangeArrowheads="1"/>
          </p:cNvPicPr>
          <p:nvPr/>
        </p:nvPicPr>
        <p:blipFill>
          <a:blip r:embed="rId5" cstate="print"/>
          <a:srcRect t="24003" r="125" b="15991"/>
          <a:stretch>
            <a:fillRect/>
          </a:stretch>
        </p:blipFill>
        <p:spPr bwMode="auto">
          <a:xfrm>
            <a:off x="683568" y="4149080"/>
            <a:ext cx="165618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9" descr="C:\Users\oem\Desktop\през\9cbac82a-1d54-4eb5-88a7-b6c18fd410a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557192"/>
            <a:ext cx="1673886" cy="2231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8" descr="C:\Users\oem\Desktop\през\9a66a9cb-6627-4583-afc0-801d90b9a5b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4149080"/>
            <a:ext cx="172819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67544" y="612316"/>
            <a:ext cx="7999870" cy="833111"/>
          </a:xfrm>
          <a:prstGeom prst="rect">
            <a:avLst/>
          </a:prstGeom>
          <a:noFill/>
        </p:spPr>
        <p:txBody>
          <a:bodyPr wrap="square" lIns="93533" tIns="46767" rIns="93533" bIns="46767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Социальное сопровождение в муниципальных образованиях Курской области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12158" y="-119530"/>
            <a:ext cx="8919684" cy="1720231"/>
            <a:chOff x="35496" y="-99392"/>
            <a:chExt cx="8919684" cy="1720231"/>
          </a:xfrm>
        </p:grpSpPr>
        <p:grpSp>
          <p:nvGrpSpPr>
            <p:cNvPr id="10" name="Группа 37"/>
            <p:cNvGrpSpPr/>
            <p:nvPr/>
          </p:nvGrpSpPr>
          <p:grpSpPr>
            <a:xfrm>
              <a:off x="35496" y="-99392"/>
              <a:ext cx="8919684" cy="1720231"/>
              <a:chOff x="35496" y="-99392"/>
              <a:chExt cx="8919684" cy="1720231"/>
            </a:xfrm>
          </p:grpSpPr>
          <p:pic>
            <p:nvPicPr>
              <p:cNvPr id="12" name="Рисунок 11"/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4408" y="980728"/>
                <a:ext cx="710772" cy="6401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" name="Рисунок 12" descr="2Ro1pl_mq78"/>
              <p:cNvPicPr/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496" y="-99392"/>
                <a:ext cx="1147156" cy="11679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Picture 2" descr="https://images.vector-images.com/46/g477_kursk_obl.gi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8244408" y="188640"/>
                <a:ext cx="632265" cy="648072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1187624" y="332656"/>
              <a:ext cx="698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Проект «Подарок Аиста» </a:t>
              </a:r>
            </a:p>
          </p:txBody>
        </p:sp>
      </p:grpSp>
      <p:pic>
        <p:nvPicPr>
          <p:cNvPr id="16" name="Picture 2" descr="\\Localserver\локальная сеть\Сурина ИВ\фото нл беременные\IMG_9579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1556791"/>
            <a:ext cx="3348374" cy="223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\\Localserver\локальная сеть\Сурина ИВ\фото нл беременные\IMG-20220114-WA0003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20272" y="1700808"/>
            <a:ext cx="1619880" cy="2159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oem\Desktop\през\72faa969-da8d-46c2-964f-6494531343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973640"/>
            <a:ext cx="2972369" cy="2231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7" descr="C:\Users\oem\Desktop\през\09d95db2-3d6d-4291-81c2-df851f336a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876" y="1502247"/>
            <a:ext cx="2952328" cy="221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oem\Desktop\през\3e49daff-55f5-4a31-a74d-99bd2b69e3ce.jpg"/>
          <p:cNvPicPr>
            <a:picLocks noChangeAspect="1" noChangeArrowheads="1"/>
          </p:cNvPicPr>
          <p:nvPr/>
        </p:nvPicPr>
        <p:blipFill>
          <a:blip r:embed="rId6" cstate="print"/>
          <a:srcRect l="5368" r="8744"/>
          <a:stretch>
            <a:fillRect/>
          </a:stretch>
        </p:blipFill>
        <p:spPr bwMode="auto">
          <a:xfrm>
            <a:off x="5004048" y="3973640"/>
            <a:ext cx="3456384" cy="2263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70518" y="193162"/>
            <a:ext cx="7999870" cy="833111"/>
          </a:xfrm>
          <a:prstGeom prst="rect">
            <a:avLst/>
          </a:prstGeom>
          <a:noFill/>
        </p:spPr>
        <p:txBody>
          <a:bodyPr wrap="square" lIns="93533" tIns="46767" rIns="93533" bIns="46767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Мероприятия в рамках реализации проекта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«Подарок Аиста»</a:t>
            </a:r>
          </a:p>
        </p:txBody>
      </p:sp>
      <p:grpSp>
        <p:nvGrpSpPr>
          <p:cNvPr id="8" name="Группа 37"/>
          <p:cNvGrpSpPr/>
          <p:nvPr/>
        </p:nvGrpSpPr>
        <p:grpSpPr>
          <a:xfrm>
            <a:off x="102460" y="-97739"/>
            <a:ext cx="8919684" cy="1720231"/>
            <a:chOff x="35496" y="-99392"/>
            <a:chExt cx="8919684" cy="1720231"/>
          </a:xfrm>
        </p:grpSpPr>
        <p:pic>
          <p:nvPicPr>
            <p:cNvPr id="10" name="Рисунок 9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408" y="980728"/>
              <a:ext cx="710772" cy="6401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Рисунок 10" descr="2Ro1pl_mq78"/>
            <p:cNvPicPr/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496" y="-99392"/>
              <a:ext cx="1147156" cy="11679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2" descr="https://images.vector-images.com/46/g477_kursk_obl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8244408" y="188640"/>
              <a:ext cx="632265" cy="648072"/>
            </a:xfrm>
            <a:prstGeom prst="rect">
              <a:avLst/>
            </a:prstGeom>
            <a:noFill/>
          </p:spPr>
        </p:pic>
      </p:grpSp>
      <p:pic>
        <p:nvPicPr>
          <p:cNvPr id="13" name="Picture 15" descr="C:\Users\oem\Desktop\през\928bc9df-7543-405d-99fa-12dad444c09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92633" y="1522179"/>
            <a:ext cx="3431848" cy="2303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https://catherineasquithgallery.com/uploads/posts/2021-02/1612755320_89-p-fon-goluboi-shesterenki-144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152927">
            <a:off x="8175046" y="2411538"/>
            <a:ext cx="772445" cy="5304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</p:spPr>
      </p:pic>
      <p:pic>
        <p:nvPicPr>
          <p:cNvPr id="15" name="Picture 2" descr="https://catherineasquithgallery.com/uploads/posts/2021-02/1612755320_89-p-fon-goluboi-shesterenki-144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152927">
            <a:off x="3494524" y="2267521"/>
            <a:ext cx="772445" cy="5304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</p:spPr>
      </p:pic>
      <p:pic>
        <p:nvPicPr>
          <p:cNvPr id="16" name="Picture 2" descr="https://catherineasquithgallery.com/uploads/posts/2021-02/1612755320_89-p-fon-goluboi-shesterenki-144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152927">
            <a:off x="4070589" y="4859810"/>
            <a:ext cx="772445" cy="5304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</p:spPr>
      </p:pic>
      <p:pic>
        <p:nvPicPr>
          <p:cNvPr id="17" name="Picture 2" descr="https://catherineasquithgallery.com/uploads/posts/2021-02/1612755320_89-p-fon-goluboi-shesterenki-144.pn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152927">
            <a:off x="74653" y="4859811"/>
            <a:ext cx="772445" cy="5304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catherineasquithgallery.com/uploads/posts/2021-02/1612755320_89-p-fon-goluboi-shesterenki-14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152927">
            <a:off x="2119783" y="2403132"/>
            <a:ext cx="1502869" cy="10319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</p:spPr>
      </p:pic>
      <p:pic>
        <p:nvPicPr>
          <p:cNvPr id="2" name="Picture 20" descr="C:\Users\oem\Desktop\през\c812a5ef-09df-481e-ac27-2dc0567ba274.jpg"/>
          <p:cNvPicPr>
            <a:picLocks noChangeAspect="1" noChangeArrowheads="1"/>
          </p:cNvPicPr>
          <p:nvPr/>
        </p:nvPicPr>
        <p:blipFill>
          <a:blip r:embed="rId5" cstate="print"/>
          <a:srcRect l="11957" t="2000" r="8829"/>
          <a:stretch>
            <a:fillRect/>
          </a:stretch>
        </p:blipFill>
        <p:spPr bwMode="auto">
          <a:xfrm>
            <a:off x="395535" y="4506598"/>
            <a:ext cx="1872209" cy="1730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oem\Desktop\през\0c5b8413-1a31-40ff-bd5d-0fc49352069f.jpg"/>
          <p:cNvPicPr>
            <a:picLocks noChangeAspect="1" noChangeArrowheads="1"/>
          </p:cNvPicPr>
          <p:nvPr/>
        </p:nvPicPr>
        <p:blipFill>
          <a:blip r:embed="rId6" cstate="print"/>
          <a:srcRect l="13750" t="9446" r="4926" b="2544"/>
          <a:stretch>
            <a:fillRect/>
          </a:stretch>
        </p:blipFill>
        <p:spPr bwMode="auto">
          <a:xfrm>
            <a:off x="576732" y="1556792"/>
            <a:ext cx="154699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C:\Users\oem\Desktop\през\04add8bf-afc1-4b89-87e7-1995fcf546f6.jpg"/>
          <p:cNvPicPr>
            <a:picLocks noChangeAspect="1" noChangeArrowheads="1"/>
          </p:cNvPicPr>
          <p:nvPr/>
        </p:nvPicPr>
        <p:blipFill>
          <a:blip r:embed="rId7" cstate="print"/>
          <a:srcRect l="16417" t="5445" r="14242" b="2544"/>
          <a:stretch>
            <a:fillRect/>
          </a:stretch>
        </p:blipFill>
        <p:spPr bwMode="auto">
          <a:xfrm>
            <a:off x="3779912" y="1700808"/>
            <a:ext cx="1221005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5412" y="768923"/>
            <a:ext cx="7999870" cy="833111"/>
          </a:xfrm>
          <a:prstGeom prst="rect">
            <a:avLst/>
          </a:prstGeom>
          <a:noFill/>
        </p:spPr>
        <p:txBody>
          <a:bodyPr wrap="square" lIns="93533" tIns="46767" rIns="93533" bIns="46767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Пункт проката предметов первой необходимости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детей первых лет жизни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35496" y="-99392"/>
            <a:ext cx="8919684" cy="1720231"/>
            <a:chOff x="35496" y="-99392"/>
            <a:chExt cx="8919684" cy="1720231"/>
          </a:xfrm>
        </p:grpSpPr>
        <p:grpSp>
          <p:nvGrpSpPr>
            <p:cNvPr id="7" name="Группа 37"/>
            <p:cNvGrpSpPr/>
            <p:nvPr/>
          </p:nvGrpSpPr>
          <p:grpSpPr>
            <a:xfrm>
              <a:off x="35496" y="-99392"/>
              <a:ext cx="8919684" cy="1720231"/>
              <a:chOff x="35496" y="-99392"/>
              <a:chExt cx="8919684" cy="1720231"/>
            </a:xfrm>
          </p:grpSpPr>
          <p:pic>
            <p:nvPicPr>
              <p:cNvPr id="9" name="Рисунок 8"/>
              <p:cNvPicPr/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4408" y="980728"/>
                <a:ext cx="710772" cy="64011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Рисунок 9" descr="2Ro1pl_mq78"/>
              <p:cNvPicPr/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5496" y="-99392"/>
                <a:ext cx="1147156" cy="116793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Picture 2" descr="https://images.vector-images.com/46/g477_kursk_obl.gif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8244408" y="188640"/>
                <a:ext cx="632265" cy="648072"/>
              </a:xfrm>
              <a:prstGeom prst="rect">
                <a:avLst/>
              </a:prstGeom>
              <a:noFill/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1187624" y="332656"/>
              <a:ext cx="698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Проект «Подарок Аиста» </a:t>
              </a:r>
            </a:p>
          </p:txBody>
        </p:sp>
      </p:grpSp>
      <p:pic>
        <p:nvPicPr>
          <p:cNvPr id="13" name="Picture 2" descr="\\Localserver\локальная сеть\Сурина ИВ\фото нл беременные\IMG_958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15816" y="4461114"/>
            <a:ext cx="2664296" cy="1776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oem\Desktop\през\26ea4416-8449-4456-90f3-e22514cf04b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24228" y="1700808"/>
            <a:ext cx="162018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oem\Desktop\през\f9b13bca-cf10-4004-991f-e1bf687ad700.jpg"/>
          <p:cNvPicPr>
            <a:picLocks noChangeAspect="1" noChangeArrowheads="1"/>
          </p:cNvPicPr>
          <p:nvPr/>
        </p:nvPicPr>
        <p:blipFill>
          <a:blip r:embed="rId13" cstate="print"/>
          <a:srcRect r="4979" b="11980"/>
          <a:stretch>
            <a:fillRect/>
          </a:stretch>
        </p:blipFill>
        <p:spPr bwMode="auto">
          <a:xfrm>
            <a:off x="6188906" y="4509120"/>
            <a:ext cx="248755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2" descr="https://catherineasquithgallery.com/uploads/posts/2021-02/1612755320_89-p-fon-goluboi-shesterenki-14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152927">
            <a:off x="5077284" y="2466869"/>
            <a:ext cx="1502869" cy="103197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</p:spPr>
      </p:pic>
      <p:pic>
        <p:nvPicPr>
          <p:cNvPr id="18" name="Picture 2" descr="https://catherineasquithgallery.com/uploads/posts/2021-02/1612755320_89-p-fon-goluboi-shesterenki-14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152927">
            <a:off x="974245" y="3851698"/>
            <a:ext cx="772445" cy="5304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</p:spPr>
      </p:pic>
      <p:pic>
        <p:nvPicPr>
          <p:cNvPr id="19" name="Picture 2" descr="https://catherineasquithgallery.com/uploads/posts/2021-02/1612755320_89-p-fon-goluboi-shesterenki-14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152927">
            <a:off x="3926573" y="3916050"/>
            <a:ext cx="772445" cy="5304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</p:spPr>
      </p:pic>
      <p:pic>
        <p:nvPicPr>
          <p:cNvPr id="20" name="Picture 2" descr="https://catherineasquithgallery.com/uploads/posts/2021-02/1612755320_89-p-fon-goluboi-shesterenki-14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152927">
            <a:off x="2414404" y="3851698"/>
            <a:ext cx="772445" cy="5304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</p:spPr>
      </p:pic>
      <p:pic>
        <p:nvPicPr>
          <p:cNvPr id="21" name="Picture 2" descr="https://catherineasquithgallery.com/uploads/posts/2021-02/1612755320_89-p-fon-goluboi-shesterenki-14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152927">
            <a:off x="5654764" y="3923706"/>
            <a:ext cx="772445" cy="5304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</p:spPr>
      </p:pic>
      <p:pic>
        <p:nvPicPr>
          <p:cNvPr id="22" name="Picture 2" descr="https://catherineasquithgallery.com/uploads/posts/2021-02/1612755320_89-p-fon-goluboi-shesterenki-144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152927">
            <a:off x="7454966" y="3923706"/>
            <a:ext cx="772445" cy="5304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"/>
          </a:scene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584</Words>
  <Application>Microsoft Office PowerPoint</Application>
  <PresentationFormat>Экран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124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User</cp:lastModifiedBy>
  <cp:revision>43</cp:revision>
  <dcterms:created xsi:type="dcterms:W3CDTF">2022-07-27T15:13:58Z</dcterms:created>
  <dcterms:modified xsi:type="dcterms:W3CDTF">2023-01-21T13:35:12Z</dcterms:modified>
</cp:coreProperties>
</file>