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69" r:id="rId4"/>
    <p:sldId id="271" r:id="rId5"/>
    <p:sldId id="258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33CC"/>
    <a:srgbClr val="FFFF66"/>
    <a:srgbClr val="0066FF"/>
    <a:srgbClr val="00FF00"/>
    <a:srgbClr val="FF0000"/>
    <a:srgbClr val="FFCCCC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A6E6-57FE-46E5-BFBB-9796473313E5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07A1-4BC7-4C03-9610-DFD0B2919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E6B4-2318-4079-8DC2-8E87BE56F6A5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D426-F99C-4DD5-8764-75BA72B8C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C65B-9CD9-4B54-BC80-6D0C2F864AAB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E47D-D6E4-439C-BC95-5C7DDA077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EBEA-66D4-4F58-9CDE-14FEC7E629B1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8BF5-4827-433C-816F-1243B2DE9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0DCCD-FFBE-4719-9FB9-C8FB26B5EEA8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F4DFF-9104-4DBA-A222-461E1FF03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02FA0-0BCD-442D-8053-0F09D9881F7E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2144-0979-42A0-B236-A05F558A2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4FD38-4FF4-40C9-90B7-41C37976D7CD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6DE4-1CA4-40B8-A042-204400E9B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FC4FB-FE53-4D7E-BAD9-EE87C093B1B0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6CF7-A9A5-44D5-8031-CBBE3D209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F4-7636-44BF-88BB-60FAD0A9262A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77C20-04EC-4A7D-A2E2-263906904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5342-6986-428C-94F4-766135C50EBA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1EA1-CECD-4B6F-88EF-754C37932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DC2CE-64D1-4C30-B259-CD67B2301607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2371-7284-437F-B7D5-A82226157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862B36-ED3B-4341-8DFF-E5788FE2AE08}" type="datetimeFigureOut">
              <a:rPr lang="ru-RU"/>
              <a:pPr>
                <a:defRPr/>
              </a:pPr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4D1B8A-A69B-49B0-99D8-F22E39027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ond-detyam.ru.images.1c-bitrix-cdn.ru/upload/iblock/d74/s-g-r-m-FINAL.jpg?1492003156367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council.gov.ru/media/photos/450/41d59e4c4c5f607c15df.jpg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http://fond-detyam.ru.images.1c-bitrix-cdn.ru/upload/medialibrary/e8f/E_DX7994.jpg?1450858191168831" TargetMode="Externa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6"/>
          <p:cNvPicPr>
            <a:picLocks noChangeAspect="1"/>
          </p:cNvPicPr>
          <p:nvPr/>
        </p:nvPicPr>
        <p:blipFill>
          <a:blip r:embed="rId2"/>
          <a:srcRect l="35846" t="26666" r="25539" b="13641"/>
          <a:stretch>
            <a:fillRect/>
          </a:stretch>
        </p:blipFill>
        <p:spPr bwMode="auto">
          <a:xfrm>
            <a:off x="5422900" y="273050"/>
            <a:ext cx="8794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93813"/>
            <a:ext cx="11788775" cy="18986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Всероссийская встреча представителей участников конкурса </a:t>
            </a:r>
          </a:p>
          <a:p>
            <a:pPr eaLnBrk="1" hangingPunct="1">
              <a:defRPr/>
            </a:pPr>
            <a:r>
              <a:rPr lang="ru-RU" sz="20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«Города для детей».</a:t>
            </a:r>
          </a:p>
          <a:p>
            <a:pPr eaLnBrk="1" hangingPunct="1">
              <a:defRPr/>
            </a:pPr>
            <a:endParaRPr lang="ru-RU" sz="2000" i="1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Взаимодействие с Фондом поддержки детей, находящихся в трудной жизненной ситуации, как инструмент реализации инновационных идей и проектов на территории муниципалитетов на примере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Ступинского муниципального района. </a:t>
            </a:r>
          </a:p>
          <a:p>
            <a:pPr eaLnBrk="1" hangingPunct="1">
              <a:defRPr/>
            </a:pPr>
            <a:endParaRPr lang="ru-RU" sz="140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400" smtClean="0">
                <a:solidFill>
                  <a:srgbClr val="002060"/>
                </a:solidFill>
                <a:latin typeface="Arial" charset="0"/>
                <a:cs typeface="Arial" charset="0"/>
              </a:rPr>
              <a:t>Начальник  отдела по защите прав несовершеннолетних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400" smtClean="0">
                <a:solidFill>
                  <a:srgbClr val="002060"/>
                </a:solidFill>
                <a:latin typeface="Arial" charset="0"/>
                <a:cs typeface="Arial" charset="0"/>
              </a:rPr>
              <a:t>администрации Ступинского муниципального района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400" smtClean="0">
                <a:solidFill>
                  <a:srgbClr val="002060"/>
                </a:solidFill>
                <a:latin typeface="Arial" charset="0"/>
                <a:cs typeface="Arial" charset="0"/>
              </a:rPr>
              <a:t>Наталья Георгиевна Колузаева.</a:t>
            </a:r>
          </a:p>
          <a:p>
            <a:pPr eaLnBrk="1" hangingPunct="1">
              <a:defRPr/>
            </a:pPr>
            <a:r>
              <a:rPr lang="ru-RU" sz="1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г. Феодосия.</a:t>
            </a:r>
          </a:p>
          <a:p>
            <a:pPr eaLnBrk="1" hangingPunct="1">
              <a:defRPr/>
            </a:pPr>
            <a:r>
              <a:rPr lang="ru-RU" sz="1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25-26 мая 2017год. </a:t>
            </a:r>
          </a:p>
          <a:p>
            <a:pPr eaLnBrk="1" hangingPunct="1">
              <a:defRPr/>
            </a:pPr>
            <a:endParaRPr lang="ru-RU" sz="1400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315" name="Рисунок 3" descr="VIII конкурс городов России: все только начинается!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6825" y="273050"/>
            <a:ext cx="16319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425" y="309563"/>
            <a:ext cx="10255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6"/>
          <p:cNvPicPr>
            <a:picLocks noChangeAspect="1"/>
          </p:cNvPicPr>
          <p:nvPr/>
        </p:nvPicPr>
        <p:blipFill>
          <a:blip r:embed="rId2"/>
          <a:srcRect l="35846" t="26666" r="25539" b="13641"/>
          <a:stretch>
            <a:fillRect/>
          </a:stretch>
        </p:blipFill>
        <p:spPr bwMode="auto">
          <a:xfrm>
            <a:off x="5422900" y="273050"/>
            <a:ext cx="8794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75" y="257175"/>
            <a:ext cx="8439150" cy="14065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Конкурс среди поселений Ступинского муниципального района «Вместе- ради детей!».</a:t>
            </a:r>
            <a:b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ru-RU" sz="18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Опыт работы с Фондом, поддержки детей, находящихся в трудной жизненной ситуации.</a:t>
            </a:r>
          </a:p>
        </p:txBody>
      </p:sp>
      <p:sp>
        <p:nvSpPr>
          <p:cNvPr id="1128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0" y="7545388"/>
            <a:ext cx="9144000" cy="16557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1278" name="Object 14"/>
          <p:cNvGraphicFramePr>
            <a:graphicFrameLocks noChangeAspect="1"/>
          </p:cNvGraphicFramePr>
          <p:nvPr/>
        </p:nvGraphicFramePr>
        <p:xfrm>
          <a:off x="0" y="-446088"/>
          <a:ext cx="3360738" cy="5086351"/>
        </p:xfrm>
        <a:graphic>
          <a:graphicData uri="http://schemas.openxmlformats.org/presentationml/2006/ole">
            <p:oleObj spid="_x0000_s11278" name="Document" r:id="rId3" imgW="6798812" imgH="10292316" progId="Word.Document.8">
              <p:embed/>
            </p:oleObj>
          </a:graphicData>
        </a:graphic>
      </p:graphicFrame>
      <p:pic>
        <p:nvPicPr>
          <p:cNvPr id="11281" name="Picture 2" descr="2015 Аксиньи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8" y="3876675"/>
            <a:ext cx="36814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5" descr="2016 Мали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1300" y="1646238"/>
            <a:ext cx="3868738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7" descr="Колычевский клуб КТЦ «Феникс» в рамках эко-проекта «Заповедные места» организовал экскурсионную поездку в Парк птиц «Воробьи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80638" y="4491038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9" descr="Семинар в МАДОУ Малинском ЦРР - д/с &quot;Чайка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00513" y="4487863"/>
            <a:ext cx="2533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11" descr="http://stupinoadm.ru/export/sites/stupinoadm/news/.galleries/images/sozvezdTalant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1475" y="4275138"/>
            <a:ext cx="3249613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3" descr="выступление Шахиной Н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80450" y="1717675"/>
            <a:ext cx="3309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Сократилось количество родителей лишенных родительских прав на 15 %;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Сократилось количество родителей, состоящих на учете в КДН и ЗП на 18 %;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Сократилось количество несовершеннолетних, состоящих на учете в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КДН и ЗП </a:t>
            </a:r>
            <a:r>
              <a:rPr lang="ru-RU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10 %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266700"/>
            <a:ext cx="102552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9400" y="188913"/>
            <a:ext cx="4994275" cy="1125537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География Ступинского района Московской области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408738" y="242888"/>
            <a:ext cx="5783262" cy="1517650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Население120 тысяч человек.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Детское население  22 200 человек.</a:t>
            </a: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4339" name="Picture 2" descr="http://stupinoadm.ru/export/sites/stupinoadm/o-rajone/obshhie-svedeniya/.galleries/images/SHEMA20_Posele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97013"/>
            <a:ext cx="5214937" cy="5249862"/>
          </a:xfrm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3"/>
          <a:srcRect l="35846" t="26666" r="25539" b="13641"/>
          <a:stretch>
            <a:fillRect/>
          </a:stretch>
        </p:blipFill>
        <p:spPr bwMode="auto">
          <a:xfrm>
            <a:off x="5426075" y="188913"/>
            <a:ext cx="87947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https://riamo.ru/files/image/02/31/65/gallery!4y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738" y="4425950"/>
            <a:ext cx="29511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0" descr="http://presslife.ru/media/55ae4f16230c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4025" y="3535363"/>
            <a:ext cx="267811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4" descr="http://instupino.ru/upload/resizeproxy/720_/0b56cd50d731bbb8379a5da4a9e8a089.jpg?14851655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3525" y="1262063"/>
            <a:ext cx="2868613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 descr="http://saturn-con.ru/images/Summer-16/Stupin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6800" y="1887538"/>
            <a:ext cx="315277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type="title" idx="4294967295"/>
          </p:nvPr>
        </p:nvSpPr>
        <p:spPr>
          <a:xfrm>
            <a:off x="1822450" y="158750"/>
            <a:ext cx="10006013" cy="1208088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Муниципальная Стратегия действий в интересах детей. </a:t>
            </a:r>
            <a:b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Ступинский район.</a:t>
            </a:r>
          </a:p>
        </p:txBody>
      </p:sp>
      <p:pic>
        <p:nvPicPr>
          <p:cNvPr id="15365" name="Рисунок 3"/>
          <p:cNvPicPr>
            <a:picLocks noChangeAspect="1"/>
          </p:cNvPicPr>
          <p:nvPr/>
        </p:nvPicPr>
        <p:blipFill>
          <a:blip r:embed="rId3"/>
          <a:srcRect l="35846" t="26666" r="25539" b="13641"/>
          <a:stretch>
            <a:fillRect/>
          </a:stretch>
        </p:blipFill>
        <p:spPr bwMode="auto">
          <a:xfrm>
            <a:off x="458788" y="188913"/>
            <a:ext cx="87947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-1327150" y="4953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/>
          <a:srcRect l="15331" t="3645" r="17053" b="1427"/>
          <a:stretch>
            <a:fillRect/>
          </a:stretch>
        </p:blipFill>
        <p:spPr bwMode="auto">
          <a:xfrm>
            <a:off x="168275" y="1503363"/>
            <a:ext cx="4530725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70" name="Object 10"/>
          <p:cNvGraphicFramePr>
            <a:graphicFrameLocks noChangeAspect="1"/>
          </p:cNvGraphicFramePr>
          <p:nvPr>
            <p:ph idx="4294967295"/>
          </p:nvPr>
        </p:nvGraphicFramePr>
        <p:xfrm>
          <a:off x="5197475" y="1570038"/>
          <a:ext cx="6770688" cy="5076825"/>
        </p:xfrm>
        <a:graphic>
          <a:graphicData uri="http://schemas.openxmlformats.org/presentationml/2006/ole">
            <p:oleObj spid="_x0000_s15370" name="Презентация" r:id="rId5" imgW="4572029" imgH="3429047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lum contrast="30000"/>
          </a:blip>
          <a:srcRect t="45416" r="2278" b="13620"/>
          <a:stretch>
            <a:fillRect/>
          </a:stretch>
        </p:blipFill>
        <p:spPr bwMode="auto">
          <a:xfrm>
            <a:off x="131763" y="2174875"/>
            <a:ext cx="25796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70" name="AutoShape 46"/>
          <p:cNvSpPr>
            <a:spLocks noChangeArrowheads="1"/>
          </p:cNvSpPr>
          <p:nvPr/>
        </p:nvSpPr>
        <p:spPr bwMode="auto">
          <a:xfrm>
            <a:off x="6672263" y="1960563"/>
            <a:ext cx="1027112" cy="1366837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</a:t>
            </a:r>
          </a:p>
        </p:txBody>
      </p:sp>
      <p:sp>
        <p:nvSpPr>
          <p:cNvPr id="26668" name="AutoShape 44"/>
          <p:cNvSpPr>
            <a:spLocks noChangeArrowheads="1"/>
          </p:cNvSpPr>
          <p:nvPr/>
        </p:nvSpPr>
        <p:spPr bwMode="auto">
          <a:xfrm>
            <a:off x="5327650" y="3368675"/>
            <a:ext cx="1027113" cy="136683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</a:t>
            </a:r>
          </a:p>
        </p:txBody>
      </p:sp>
      <p:sp>
        <p:nvSpPr>
          <p:cNvPr id="26667" name="AutoShape 43"/>
          <p:cNvSpPr>
            <a:spLocks noChangeArrowheads="1"/>
          </p:cNvSpPr>
          <p:nvPr/>
        </p:nvSpPr>
        <p:spPr bwMode="auto">
          <a:xfrm>
            <a:off x="8170863" y="3186113"/>
            <a:ext cx="1027112" cy="1366837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</a:t>
            </a:r>
          </a:p>
        </p:txBody>
      </p:sp>
      <p:sp>
        <p:nvSpPr>
          <p:cNvPr id="26663" name="AutoShape 39"/>
          <p:cNvSpPr>
            <a:spLocks noChangeArrowheads="1"/>
          </p:cNvSpPr>
          <p:nvPr/>
        </p:nvSpPr>
        <p:spPr bwMode="auto">
          <a:xfrm>
            <a:off x="9475788" y="1314450"/>
            <a:ext cx="2163762" cy="2016125"/>
          </a:xfrm>
          <a:prstGeom prst="octagon">
            <a:avLst>
              <a:gd name="adj" fmla="val 2928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Программа: </a:t>
            </a:r>
          </a:p>
          <a:p>
            <a:pPr algn="ctr"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«Активная </a:t>
            </a:r>
          </a:p>
          <a:p>
            <a:pPr algn="ctr"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поддержка </a:t>
            </a:r>
          </a:p>
          <a:p>
            <a:pPr algn="ctr"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родительства</a:t>
            </a:r>
            <a:r>
              <a:rPr lang="ru-RU" sz="1600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  <a:r>
              <a:rPr lang="ru-RU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16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59" name="AutoShape 35"/>
          <p:cNvSpPr>
            <a:spLocks noChangeArrowheads="1"/>
          </p:cNvSpPr>
          <p:nvPr/>
        </p:nvSpPr>
        <p:spPr bwMode="auto">
          <a:xfrm>
            <a:off x="5783263" y="2801938"/>
            <a:ext cx="2484437" cy="210026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Муниципальная </a:t>
            </a:r>
          </a:p>
          <a:p>
            <a:pPr algn="ctr">
              <a:defRPr/>
            </a:pPr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школа </a:t>
            </a:r>
          </a:p>
          <a:p>
            <a:pPr algn="ctr">
              <a:defRPr/>
            </a:pPr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общественного </a:t>
            </a:r>
          </a:p>
          <a:p>
            <a:pPr algn="ctr">
              <a:defRPr/>
            </a:pPr>
            <a:r>
              <a:rPr 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здоровья</a:t>
            </a:r>
          </a:p>
        </p:txBody>
      </p:sp>
      <p:sp>
        <p:nvSpPr>
          <p:cNvPr id="26661" name="AutoShape 37"/>
          <p:cNvSpPr>
            <a:spLocks noChangeArrowheads="1"/>
          </p:cNvSpPr>
          <p:nvPr/>
        </p:nvSpPr>
        <p:spPr bwMode="auto">
          <a:xfrm>
            <a:off x="2732088" y="2563813"/>
            <a:ext cx="2827337" cy="224472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«Инклюзия или жизнь,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ориентированная на людей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особыми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потребностями»</a:t>
            </a:r>
            <a:r>
              <a:rPr lang="ru-RU" sz="16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26643" name="AutoShape 19"/>
          <p:cNvSpPr>
            <a:spLocks noChangeArrowheads="1"/>
          </p:cNvSpPr>
          <p:nvPr/>
        </p:nvSpPr>
        <p:spPr bwMode="auto">
          <a:xfrm>
            <a:off x="8959850" y="2774950"/>
            <a:ext cx="3016250" cy="1903413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bg1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Проект,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ориентированный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детей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ОВЗ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«На равных» </a:t>
            </a:r>
          </a:p>
          <a:p>
            <a:pPr algn="ctr">
              <a:defRPr/>
            </a:pPr>
            <a:r>
              <a:rPr lang="ru-RU" sz="1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премию Губернатора МО</a:t>
            </a:r>
          </a:p>
          <a:p>
            <a:pPr algn="ctr">
              <a:defRPr/>
            </a:pPr>
            <a:endParaRPr lang="ru-RU" sz="16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230188" y="0"/>
            <a:ext cx="11717337" cy="1497013"/>
          </a:xfrm>
          <a:prstGeom prst="flowChartPunchedTap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Реализация  инновационных идей и проектов</a:t>
            </a:r>
          </a:p>
        </p:txBody>
      </p:sp>
      <p:pic>
        <p:nvPicPr>
          <p:cNvPr id="17419" name="Picture 1" descr="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0988" y="171450"/>
            <a:ext cx="100488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0" y="4476750"/>
            <a:ext cx="12192000" cy="22383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FF6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Ступинский муниципальный район</a:t>
            </a:r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Московская область</a:t>
            </a:r>
          </a:p>
        </p:txBody>
      </p:sp>
      <p:sp>
        <p:nvSpPr>
          <p:cNvPr id="17421" name="AutoShape 17"/>
          <p:cNvSpPr>
            <a:spLocks noChangeArrowheads="1"/>
          </p:cNvSpPr>
          <p:nvPr/>
        </p:nvSpPr>
        <p:spPr bwMode="auto">
          <a:xfrm>
            <a:off x="0" y="6323013"/>
            <a:ext cx="12192000" cy="704850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7422" name="AutoShape 31"/>
          <p:cNvCxnSpPr>
            <a:cxnSpLocks noChangeShapeType="1"/>
          </p:cNvCxnSpPr>
          <p:nvPr/>
        </p:nvCxnSpPr>
        <p:spPr bwMode="auto">
          <a:xfrm flipH="1" flipV="1">
            <a:off x="11898313" y="749300"/>
            <a:ext cx="293687" cy="3725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23" name="AutoShape 32"/>
          <p:cNvCxnSpPr>
            <a:cxnSpLocks noChangeShapeType="1"/>
            <a:endCxn id="17417" idx="1"/>
          </p:cNvCxnSpPr>
          <p:nvPr/>
        </p:nvCxnSpPr>
        <p:spPr bwMode="auto">
          <a:xfrm flipV="1">
            <a:off x="0" y="749300"/>
            <a:ext cx="230188" cy="3624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6662" name="AutoShape 38"/>
          <p:cNvSpPr>
            <a:spLocks noChangeArrowheads="1"/>
          </p:cNvSpPr>
          <p:nvPr/>
        </p:nvSpPr>
        <p:spPr bwMode="auto">
          <a:xfrm>
            <a:off x="4446588" y="1338263"/>
            <a:ext cx="2295525" cy="194627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Районный конкурс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поселений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«Вместе – ради детей!»</a:t>
            </a:r>
          </a:p>
        </p:txBody>
      </p:sp>
      <p:sp>
        <p:nvSpPr>
          <p:cNvPr id="26664" name="AutoShape 40"/>
          <p:cNvSpPr>
            <a:spLocks noChangeArrowheads="1"/>
          </p:cNvSpPr>
          <p:nvPr/>
        </p:nvSpPr>
        <p:spPr bwMode="auto">
          <a:xfrm>
            <a:off x="7440613" y="1425575"/>
            <a:ext cx="2060575" cy="188753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FF66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«Игры нашего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двора»</a:t>
            </a:r>
          </a:p>
        </p:txBody>
      </p:sp>
      <p:sp>
        <p:nvSpPr>
          <p:cNvPr id="26657" name="AutoShape 33"/>
          <p:cNvSpPr>
            <a:spLocks noChangeArrowheads="1"/>
          </p:cNvSpPr>
          <p:nvPr/>
        </p:nvSpPr>
        <p:spPr bwMode="auto">
          <a:xfrm>
            <a:off x="2106613" y="1458913"/>
            <a:ext cx="2060575" cy="157162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</a:t>
            </a:r>
          </a:p>
          <a:p>
            <a:pPr algn="ctr">
              <a:defRPr/>
            </a:pPr>
            <a:r>
              <a:rPr 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«Тропинка к дому»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06363"/>
            <a:ext cx="11947525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 l="35846" t="26666" r="25539" b="13641"/>
          <a:stretch>
            <a:fillRect/>
          </a:stretch>
        </p:blipFill>
        <p:spPr bwMode="auto">
          <a:xfrm>
            <a:off x="396875" y="328613"/>
            <a:ext cx="9556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1" descr="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7463" y="182563"/>
            <a:ext cx="140176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524000" y="182563"/>
            <a:ext cx="9144000" cy="1590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год.</a:t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 должен жить в семье. 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524000" y="1917700"/>
            <a:ext cx="9144000" cy="33401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он-</a:t>
            </a:r>
            <a:r>
              <a:rPr lang="ru-RU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лайн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голосовании</a:t>
            </a:r>
            <a:r>
              <a:rPr lang="ru-RU" alt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портале «Я-родитель»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2625" y="2435225"/>
            <a:ext cx="10742613" cy="11318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85800" algn="just" eaLnBrk="0" hangingPunct="0">
              <a:lnSpc>
                <a:spcPct val="150000"/>
              </a:lnSpc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место</a:t>
            </a: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итогам </a:t>
            </a:r>
            <a:r>
              <a:rPr lang="ru-RU" altLang="ru-RU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отчетов о реализации мероприятий, запланированных в рамках конкурса. </a:t>
            </a:r>
            <a:endParaRPr lang="ru-RU" sz="24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62" name="Picture 3" descr="IMG_26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8" y="3587750"/>
            <a:ext cx="44577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1113" y="3336925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4738" y="4227513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" y="276225"/>
            <a:ext cx="163195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7538" y="4362450"/>
            <a:ext cx="32004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7288" y="457200"/>
            <a:ext cx="17018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750" y="4427538"/>
            <a:ext cx="3095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428625" y="3151188"/>
            <a:ext cx="108886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eaLnBrk="0" hangingPunct="0"/>
            <a:r>
              <a:rPr lang="en-US" altLang="ru-RU" sz="2600" b="1">
                <a:solidFill>
                  <a:srgbClr val="FF0000"/>
                </a:solidFill>
                <a:cs typeface="Times New Roman" pitchFamily="18" charset="0"/>
              </a:rPr>
              <a:t>III</a:t>
            </a:r>
            <a:r>
              <a:rPr lang="ru-RU" altLang="ru-RU" sz="2600" b="1">
                <a:solidFill>
                  <a:srgbClr val="FF0000"/>
                </a:solidFill>
                <a:cs typeface="Times New Roman" pitchFamily="18" charset="0"/>
              </a:rPr>
              <a:t>-е место </a:t>
            </a:r>
            <a:r>
              <a:rPr lang="ru-RU" altLang="ru-RU" sz="2600">
                <a:solidFill>
                  <a:srgbClr val="0000FF"/>
                </a:solidFill>
                <a:cs typeface="Times New Roman" pitchFamily="18" charset="0"/>
              </a:rPr>
              <a:t>среди городов с населением менее 100 тысяч человек</a:t>
            </a:r>
            <a:endParaRPr lang="ru-RU" altLang="ru-RU" sz="1000"/>
          </a:p>
          <a:p>
            <a:pPr indent="450850" eaLnBrk="0" hangingPunct="0"/>
            <a:r>
              <a:rPr lang="ru-RU" altLang="ru-RU" sz="2600">
                <a:solidFill>
                  <a:srgbClr val="0000FF"/>
                </a:solidFill>
                <a:cs typeface="Times New Roman" pitchFamily="18" charset="0"/>
              </a:rPr>
              <a:t>Победители в онлайн-голосовании на портале «Я – родитель»:</a:t>
            </a:r>
            <a:endParaRPr lang="ru-RU" altLang="ru-RU" sz="1000"/>
          </a:p>
          <a:p>
            <a:pPr indent="450850" eaLnBrk="0" hangingPunct="0"/>
            <a:endParaRPr lang="ru-RU" alt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52713" y="-411163"/>
            <a:ext cx="7089775" cy="3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indent="450850" algn="ctr" eaLnBrk="0" hangingPunct="0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indent="450850" algn="ctr" eaLnBrk="0" hangingPunct="0">
              <a:defRPr/>
            </a:pPr>
            <a:r>
              <a:rPr lang="ru-RU" alt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2014 год</a:t>
            </a:r>
            <a:r>
              <a:rPr lang="ru-RU" altLang="ru-RU" sz="1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indent="450850" algn="ctr" eaLnBrk="0" hangingPunct="0">
              <a:defRPr/>
            </a:pPr>
            <a:r>
              <a:rPr lang="ru-RU" altLang="ru-RU" sz="1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Дети разные важны.</a:t>
            </a:r>
            <a:endParaRPr lang="ru-RU" altLang="ru-RU" sz="1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0850" algn="ctr" eaLnBrk="0" hangingPunct="0">
              <a:defRPr/>
            </a:pPr>
            <a:r>
              <a:rPr lang="ru-RU" alt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Победитель конкурса.</a:t>
            </a:r>
          </a:p>
          <a:p>
            <a:pPr indent="450850" algn="ctr" eaLnBrk="0" hangingPunct="0">
              <a:defRPr/>
            </a:pPr>
            <a:endParaRPr lang="ru-RU" altLang="ru-RU" sz="1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0850" algn="ctr" eaLnBrk="0" hangingPunct="0">
              <a:defRPr/>
            </a:pP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http://council.gov.ru/media/photos/450/41d59e4c4c5f607c15df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063875" y="3462338"/>
            <a:ext cx="4229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E_DX7994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680325" y="2844800"/>
            <a:ext cx="411480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" descr="Дипло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50" y="2478088"/>
            <a:ext cx="24860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1500" y="539750"/>
            <a:ext cx="1133157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alt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2015 год</a:t>
            </a:r>
            <a:endParaRPr lang="ru-RU" altLang="ru-RU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alt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Дети разные важны.</a:t>
            </a:r>
            <a:endParaRPr lang="ru-RU" altLang="ru-RU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alt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 успешное многолетнее лидерство в конкурсах городов России </a:t>
            </a:r>
            <a:endParaRPr lang="ru-RU" altLang="ru-RU" sz="9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alt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 период 2010 - 2014 гг. </a:t>
            </a:r>
            <a:endParaRPr lang="ru-RU" altLang="ru-RU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09" name="Picture 3" descr="fil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088" y="0"/>
            <a:ext cx="16335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8300" y="114300"/>
            <a:ext cx="10255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097213" y="209550"/>
            <a:ext cx="71040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alt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Проект «ТРОПИНКА К ДОМУ».</a:t>
            </a:r>
            <a:r>
              <a:rPr lang="ru-RU" altLang="ru-RU" sz="2400" b="1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ru-RU" altLang="ru-RU" sz="2000">
                <a:solidFill>
                  <a:srgbClr val="0000FF"/>
                </a:solidFill>
                <a:cs typeface="Times New Roman" pitchFamily="18" charset="0"/>
              </a:rPr>
              <a:t>Софинансирование</a:t>
            </a:r>
          </a:p>
          <a:p>
            <a:pPr algn="ctr" eaLnBrk="0" hangingPunct="0">
              <a:defRPr/>
            </a:pPr>
            <a:r>
              <a:rPr lang="ru-RU" altLang="ru-RU" sz="2000">
                <a:solidFill>
                  <a:srgbClr val="0000FF"/>
                </a:solidFill>
                <a:cs typeface="Times New Roman" pitchFamily="18" charset="0"/>
              </a:rPr>
              <a:t> Фонда поддержки детей, находящихся в трудной жизненной ситуации.</a:t>
            </a:r>
            <a:endParaRPr lang="ru-RU" altLang="ru-RU" sz="900">
              <a:solidFill>
                <a:srgbClr val="0000FF"/>
              </a:solidFill>
            </a:endParaRPr>
          </a:p>
          <a:p>
            <a:pPr eaLnBrk="0" hangingPunct="0">
              <a:defRPr/>
            </a:pPr>
            <a:endParaRPr lang="ru-RU" altLang="ru-RU" sz="1600">
              <a:solidFill>
                <a:srgbClr val="0000FF"/>
              </a:solidFill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228600" y="2178050"/>
            <a:ext cx="114077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2000" b="1">
                <a:solidFill>
                  <a:srgbClr val="FF0000"/>
                </a:solidFill>
                <a:cs typeface="Times New Roman" pitchFamily="18" charset="0"/>
              </a:rPr>
              <a:t>Сроки реализации Проекта:  </a:t>
            </a:r>
            <a:endParaRPr lang="ru-RU" altLang="ru-RU" sz="900"/>
          </a:p>
          <a:p>
            <a:pPr eaLnBrk="0" hangingPunct="0"/>
            <a:r>
              <a:rPr lang="ru-RU" altLang="ru-RU" sz="2000" b="1">
                <a:solidFill>
                  <a:srgbClr val="0000FF"/>
                </a:solidFill>
                <a:cs typeface="Times New Roman" pitchFamily="18" charset="0"/>
              </a:rPr>
              <a:t>           </a:t>
            </a:r>
            <a:r>
              <a:rPr lang="ru-RU" altLang="ru-RU" sz="2000">
                <a:solidFill>
                  <a:srgbClr val="0000FF"/>
                </a:solidFill>
                <a:cs typeface="Times New Roman" pitchFamily="18" charset="0"/>
              </a:rPr>
              <a:t>с </a:t>
            </a:r>
            <a:r>
              <a:rPr lang="ru-RU" altLang="ru-RU" sz="2000">
                <a:solidFill>
                  <a:srgbClr val="0000FF"/>
                </a:solidFill>
                <a:cs typeface="Calibri" pitchFamily="34" charset="0"/>
              </a:rPr>
              <a:t>1 апреля 2016г. по 30 сентября 2017 г</a:t>
            </a:r>
            <a:r>
              <a:rPr lang="ru-RU" altLang="ru-RU" sz="2000" b="1">
                <a:solidFill>
                  <a:srgbClr val="0000FF"/>
                </a:solidFill>
                <a:cs typeface="Calibri" pitchFamily="34" charset="0"/>
              </a:rPr>
              <a:t>.</a:t>
            </a:r>
            <a:endParaRPr lang="ru-RU" altLang="ru-RU" sz="900"/>
          </a:p>
          <a:p>
            <a:pPr eaLnBrk="0" hangingPunct="0"/>
            <a:r>
              <a:rPr lang="ru-RU" altLang="ru-RU" sz="2000" b="1">
                <a:solidFill>
                  <a:srgbClr val="FF0000"/>
                </a:solidFill>
                <a:cs typeface="Times New Roman" pitchFamily="18" charset="0"/>
              </a:rPr>
              <a:t>Цель Проекта: </a:t>
            </a:r>
            <a:endParaRPr lang="ru-RU" altLang="ru-RU" sz="900"/>
          </a:p>
          <a:p>
            <a:pPr eaLnBrk="0" hangingPunct="0"/>
            <a:r>
              <a:rPr lang="ru-RU" altLang="ru-RU" sz="2400">
                <a:solidFill>
                  <a:srgbClr val="3366FF"/>
                </a:solidFill>
                <a:cs typeface="Times New Roman" pitchFamily="18" charset="0"/>
              </a:rPr>
              <a:t>    </a:t>
            </a:r>
            <a:r>
              <a:rPr lang="ru-RU" altLang="ru-RU" sz="2000">
                <a:solidFill>
                  <a:srgbClr val="0000FF"/>
                </a:solidFill>
                <a:cs typeface="Times New Roman" pitchFamily="18" charset="0"/>
              </a:rPr>
              <a:t>Нормализация детско-родительских отношений в семьях с детьми, гармонизация межличностных семейных отношений, развитие ценностного отношения к Семье, пропаганда положительного опыта  успешного выхода семей из кризиса.</a:t>
            </a:r>
            <a:endParaRPr lang="ru-RU" altLang="ru-RU" sz="900"/>
          </a:p>
          <a:p>
            <a:pPr eaLnBrk="0" hangingPunct="0"/>
            <a:r>
              <a:rPr lang="ru-RU" altLang="ru-RU" sz="2000">
                <a:solidFill>
                  <a:srgbClr val="0000FF"/>
                </a:solidFill>
                <a:cs typeface="Times New Roman" pitchFamily="18" charset="0"/>
              </a:rPr>
              <a:t>Реализуется Проект управлением образования Ступинского муниципального района, образовательными учреждениями. </a:t>
            </a:r>
            <a:endParaRPr lang="ru-RU" altLang="ru-RU" sz="900"/>
          </a:p>
          <a:p>
            <a:pPr eaLnBrk="0" hangingPunct="0"/>
            <a:endParaRPr lang="ru-RU" altLang="ru-RU" sz="1600"/>
          </a:p>
        </p:txBody>
      </p:sp>
      <p:pic>
        <p:nvPicPr>
          <p:cNvPr id="22533" name="Picture 7" descr="Инновационный социальный проект «Тропинка к Дому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79375"/>
            <a:ext cx="2552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13" y="5033963"/>
            <a:ext cx="23463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 descr="http://instupino.ru/upload/resizeproxy/720_/5d78de44961e63adf8f1564f1e2d60d7.jpg?14820726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4552950"/>
            <a:ext cx="27066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 descr="http://stupinopmss.ru/wp-content/uploads/klu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363" y="4949825"/>
            <a:ext cx="2309812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2" descr="http://stupinopmss.ru/wp-content/uploads/klub-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58413" y="4416425"/>
            <a:ext cx="1382712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313</Words>
  <Application>Microsoft Office PowerPoint</Application>
  <PresentationFormat>Произвольный</PresentationFormat>
  <Paragraphs>75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 Light</vt:lpstr>
      <vt:lpstr>Calibri</vt:lpstr>
      <vt:lpstr>Verdana</vt:lpstr>
      <vt:lpstr>Times New Roman</vt:lpstr>
      <vt:lpstr>Тема Office</vt:lpstr>
      <vt:lpstr>Document</vt:lpstr>
      <vt:lpstr>Презентация Microsoft PowerPoint</vt:lpstr>
      <vt:lpstr>Слайд 1</vt:lpstr>
      <vt:lpstr>География Ступинского района Московской области</vt:lpstr>
      <vt:lpstr>Муниципальная Стратегия действий в интересах детей.  Ступинский район.</vt:lpstr>
      <vt:lpstr>Реализация  инновационных идей и проектов</vt:lpstr>
      <vt:lpstr>Слайд 5</vt:lpstr>
      <vt:lpstr>2013 год. Ребенок должен жить в семье.  </vt:lpstr>
      <vt:lpstr>Слайд 7</vt:lpstr>
      <vt:lpstr>Слайд 8</vt:lpstr>
      <vt:lpstr>Слайд 9</vt:lpstr>
      <vt:lpstr>Конкурс среди поселений Ступинского муниципального района «Вместе- ради детей!».  Опыт работы с Фондом, поддержки детей, находящихся в трудной жизненной ситуации.</vt:lpstr>
      <vt:lpstr>Результаты: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23</cp:revision>
  <dcterms:created xsi:type="dcterms:W3CDTF">2017-05-23T19:02:23Z</dcterms:created>
  <dcterms:modified xsi:type="dcterms:W3CDTF">2017-06-01T08:55:56Z</dcterms:modified>
</cp:coreProperties>
</file>