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5" r:id="rId3"/>
    <p:sldId id="287" r:id="rId4"/>
    <p:sldId id="263" r:id="rId5"/>
    <p:sldId id="265" r:id="rId6"/>
    <p:sldId id="261" r:id="rId7"/>
    <p:sldId id="262" r:id="rId8"/>
    <p:sldId id="260" r:id="rId9"/>
    <p:sldId id="266" r:id="rId10"/>
    <p:sldId id="267" r:id="rId11"/>
    <p:sldId id="268" r:id="rId12"/>
    <p:sldId id="269" r:id="rId13"/>
    <p:sldId id="276" r:id="rId14"/>
    <p:sldId id="277" r:id="rId15"/>
    <p:sldId id="278" r:id="rId16"/>
    <p:sldId id="279" r:id="rId17"/>
    <p:sldId id="280" r:id="rId18"/>
    <p:sldId id="281" r:id="rId19"/>
    <p:sldId id="283" r:id="rId20"/>
    <p:sldId id="286" r:id="rId21"/>
    <p:sldId id="284" r:id="rId22"/>
    <p:sldId id="25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7A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84798-4121-4EE4-8565-80464E1A9210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910B3-0E15-46F4-BCBB-769683673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046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BC1B-E3E4-4045-816B-D9B8A91C3716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2444-3D26-49F2-B2A6-B745A32264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043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BC1B-E3E4-4045-816B-D9B8A91C3716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2444-3D26-49F2-B2A6-B745A32264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54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BC1B-E3E4-4045-816B-D9B8A91C3716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2444-3D26-49F2-B2A6-B745A32264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99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BC1B-E3E4-4045-816B-D9B8A91C3716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2444-3D26-49F2-B2A6-B745A32264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306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BC1B-E3E4-4045-816B-D9B8A91C3716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2444-3D26-49F2-B2A6-B745A32264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883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BC1B-E3E4-4045-816B-D9B8A91C3716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2444-3D26-49F2-B2A6-B745A32264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750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BC1B-E3E4-4045-816B-D9B8A91C3716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2444-3D26-49F2-B2A6-B745A32264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49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BC1B-E3E4-4045-816B-D9B8A91C3716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2444-3D26-49F2-B2A6-B745A32264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602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BC1B-E3E4-4045-816B-D9B8A91C3716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2444-3D26-49F2-B2A6-B745A32264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151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BC1B-E3E4-4045-816B-D9B8A91C3716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2444-3D26-49F2-B2A6-B745A32264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035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BC1B-E3E4-4045-816B-D9B8A91C3716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02444-3D26-49F2-B2A6-B745A32264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69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9BC1B-E3E4-4045-816B-D9B8A91C3716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02444-3D26-49F2-B2A6-B745A32264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18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A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599" y="2259165"/>
            <a:ext cx="5703790" cy="176587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Montserrat SemiBold" pitchFamily="2" charset="-52"/>
              </a:rPr>
              <a:t>Социальная практика оказания экстренной психологической помощи населению и специалистам муниципальных образований ЧО «Выездная мобильная бригада СМФЦ» и Выездная мобильная бригада </a:t>
            </a:r>
            <a:br>
              <a:rPr lang="ru-RU" sz="2400" b="1" dirty="0" smtClean="0">
                <a:solidFill>
                  <a:schemeClr val="bg1"/>
                </a:solidFill>
                <a:latin typeface="Montserrat SemiBold" pitchFamily="2" charset="-52"/>
              </a:rPr>
            </a:br>
            <a:r>
              <a:rPr lang="ru-RU" sz="2400" b="1" dirty="0" smtClean="0">
                <a:solidFill>
                  <a:schemeClr val="bg1"/>
                </a:solidFill>
                <a:latin typeface="Montserrat SemiBold" pitchFamily="2" charset="-52"/>
              </a:rPr>
              <a:t>«Помогаем </a:t>
            </a:r>
            <a:r>
              <a:rPr lang="ru-RU" sz="2400" b="1" dirty="0" err="1" smtClean="0">
                <a:solidFill>
                  <a:schemeClr val="bg1"/>
                </a:solidFill>
                <a:latin typeface="Montserrat SemiBold" pitchFamily="2" charset="-52"/>
              </a:rPr>
              <a:t>СВОим</a:t>
            </a:r>
            <a:r>
              <a:rPr lang="ru-RU" sz="2400" b="1" dirty="0" smtClean="0">
                <a:solidFill>
                  <a:schemeClr val="bg1"/>
                </a:solidFill>
                <a:latin typeface="Montserrat SemiBold" pitchFamily="2" charset="-52"/>
              </a:rPr>
              <a:t>»</a:t>
            </a:r>
            <a:endParaRPr lang="ru-RU" sz="2400" b="1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4524" y="4468267"/>
            <a:ext cx="4312864" cy="889000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  <a:latin typeface="Montserrat Medium" pitchFamily="2" charset="-52"/>
              </a:rPr>
              <a:t>Докладчик:</a:t>
            </a:r>
          </a:p>
          <a:p>
            <a:pPr algn="r"/>
            <a:r>
              <a:rPr lang="ru-RU" sz="2000" dirty="0" err="1" smtClean="0">
                <a:solidFill>
                  <a:schemeClr val="bg1"/>
                </a:solidFill>
                <a:latin typeface="Montserrat Medium" pitchFamily="2" charset="-52"/>
              </a:rPr>
              <a:t>Сашнева</a:t>
            </a:r>
            <a:r>
              <a:rPr lang="ru-RU" sz="2000" dirty="0" smtClean="0">
                <a:solidFill>
                  <a:schemeClr val="bg1"/>
                </a:solidFill>
                <a:latin typeface="Montserrat Medium" pitchFamily="2" charset="-52"/>
              </a:rPr>
              <a:t> Светлана Вячеславовна</a:t>
            </a:r>
          </a:p>
          <a:p>
            <a:pPr algn="r"/>
            <a:r>
              <a:rPr lang="ru-RU" sz="2000" dirty="0" smtClean="0">
                <a:solidFill>
                  <a:schemeClr val="bg1"/>
                </a:solidFill>
                <a:latin typeface="Montserrat Medium" pitchFamily="2" charset="-52"/>
              </a:rPr>
              <a:t>Психолог ЧОЦСЗ «Семья»</a:t>
            </a:r>
            <a:endParaRPr lang="ru-RU" sz="20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77" y="5409938"/>
            <a:ext cx="4090356" cy="15438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5399587"/>
            <a:ext cx="6448957" cy="14584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21"/>
          <a:stretch/>
        </p:blipFill>
        <p:spPr>
          <a:xfrm>
            <a:off x="4837682" y="5596435"/>
            <a:ext cx="1290051" cy="1064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54" y="5515280"/>
            <a:ext cx="2535941" cy="1271464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348303" y="321439"/>
            <a:ext cx="4019803" cy="778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Medium" pitchFamily="2" charset="-52"/>
                <a:ea typeface="+mn-ea"/>
                <a:cs typeface="+mn-cs"/>
              </a:rPr>
              <a:t>Место встречи семьи и государства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Medium" pitchFamily="2" charset="-52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958" y="-11800"/>
            <a:ext cx="5946234" cy="68610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8665" y="310129"/>
            <a:ext cx="6263375" cy="107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5491" y="1625321"/>
            <a:ext cx="4520197" cy="5232679"/>
          </a:xfrm>
          <a:prstGeom prst="rect">
            <a:avLst/>
          </a:prstGeom>
          <a:solidFill>
            <a:srgbClr val="37AE79"/>
          </a:solidFill>
          <a:ln>
            <a:solidFill>
              <a:srgbClr val="37A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-52"/>
                <a:ea typeface="+mn-ea"/>
                <a:cs typeface="+mn-cs"/>
              </a:rPr>
              <a:t>Рекомендации родным</a:t>
            </a:r>
            <a:r>
              <a:rPr kumimoji="0" lang="ru-RU" sz="2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-52"/>
                <a:ea typeface="+mn-ea"/>
                <a:cs typeface="+mn-cs"/>
              </a:rPr>
              <a:t> и близким</a:t>
            </a: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-52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07730"/>
            <a:ext cx="7656946" cy="126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Методы социально-психологической </a:t>
            </a:r>
            <a:r>
              <a:rPr lang="ru-RU" sz="2800" b="1" dirty="0" err="1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реадаптации</a:t>
            </a:r>
            <a:r>
              <a:rPr lang="ru-RU" sz="2800" b="1" dirty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 участников боевых </a:t>
            </a:r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действий и членов их семей</a:t>
            </a:r>
            <a:endParaRPr lang="ru-RU" sz="2800" b="1" dirty="0">
              <a:solidFill>
                <a:srgbClr val="37AE79"/>
              </a:solidFill>
              <a:latin typeface="Montserrat Medium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562" y="183834"/>
            <a:ext cx="4079166" cy="721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376" y="1625321"/>
            <a:ext cx="7542624" cy="526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5491" y="1659192"/>
            <a:ext cx="4520197" cy="5198808"/>
          </a:xfrm>
          <a:prstGeom prst="rect">
            <a:avLst/>
          </a:prstGeom>
          <a:solidFill>
            <a:srgbClr val="37AE79"/>
          </a:solidFill>
          <a:ln>
            <a:solidFill>
              <a:srgbClr val="37A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-52"/>
                <a:ea typeface="+mn-ea"/>
                <a:cs typeface="+mn-cs"/>
              </a:rPr>
              <a:t>Рекомендации родным и близким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07730"/>
            <a:ext cx="7656946" cy="126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Методы социально-психологической </a:t>
            </a:r>
            <a:r>
              <a:rPr lang="ru-RU" sz="2800" b="1" dirty="0" err="1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реадаптации</a:t>
            </a:r>
            <a:r>
              <a:rPr lang="ru-RU" sz="2800" b="1" dirty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 участников боевых </a:t>
            </a:r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действий и членов их семей</a:t>
            </a:r>
            <a:endParaRPr lang="ru-RU" sz="2800" b="1" dirty="0">
              <a:solidFill>
                <a:srgbClr val="37AE79"/>
              </a:solidFill>
              <a:latin typeface="Montserrat Medium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562" y="183834"/>
            <a:ext cx="4079166" cy="7213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688" y="1659192"/>
            <a:ext cx="7496312" cy="519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0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5491" y="1659192"/>
            <a:ext cx="4546773" cy="5198808"/>
          </a:xfrm>
          <a:prstGeom prst="rect">
            <a:avLst/>
          </a:prstGeom>
          <a:solidFill>
            <a:srgbClr val="37AE79"/>
          </a:solidFill>
          <a:ln>
            <a:solidFill>
              <a:srgbClr val="37A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-52"/>
                <a:ea typeface="+mn-ea"/>
                <a:cs typeface="+mn-cs"/>
              </a:rPr>
              <a:t>Рекомендации родным и близким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07730"/>
            <a:ext cx="7656946" cy="126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Методы социально-психологической </a:t>
            </a:r>
            <a:r>
              <a:rPr lang="ru-RU" sz="2800" b="1" dirty="0" err="1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реадаптации</a:t>
            </a:r>
            <a:r>
              <a:rPr lang="ru-RU" sz="2800" b="1" dirty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 участников боевых </a:t>
            </a:r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действий и членов их семей</a:t>
            </a:r>
            <a:endParaRPr lang="ru-RU" sz="2800" b="1" dirty="0">
              <a:solidFill>
                <a:srgbClr val="37AE79"/>
              </a:solidFill>
              <a:latin typeface="Montserrat Medium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562" y="183834"/>
            <a:ext cx="4079166" cy="721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264" y="1635296"/>
            <a:ext cx="7469736" cy="5246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86" y="4586219"/>
            <a:ext cx="3194581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1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5491" y="1659192"/>
            <a:ext cx="4546773" cy="5198808"/>
          </a:xfrm>
          <a:prstGeom prst="rect">
            <a:avLst/>
          </a:prstGeom>
          <a:solidFill>
            <a:srgbClr val="37AE79"/>
          </a:solidFill>
          <a:ln>
            <a:solidFill>
              <a:srgbClr val="37A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-52"/>
                <a:ea typeface="+mn-ea"/>
                <a:cs typeface="+mn-cs"/>
              </a:rPr>
              <a:t>Рекомендации родным и близким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07730"/>
            <a:ext cx="7656946" cy="126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Методы социально-психологической </a:t>
            </a:r>
            <a:r>
              <a:rPr lang="ru-RU" sz="2800" b="1" dirty="0" err="1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реадаптации</a:t>
            </a:r>
            <a:r>
              <a:rPr lang="ru-RU" sz="2800" b="1" dirty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 участников боевых </a:t>
            </a:r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действий и членов их семей</a:t>
            </a:r>
            <a:endParaRPr lang="ru-RU" sz="2800" b="1" dirty="0">
              <a:solidFill>
                <a:srgbClr val="37AE79"/>
              </a:solidFill>
              <a:latin typeface="Montserrat Medium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562" y="183834"/>
            <a:ext cx="4079166" cy="7213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691" y="1649237"/>
            <a:ext cx="7569309" cy="520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4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5491" y="1659192"/>
            <a:ext cx="4546773" cy="5198808"/>
          </a:xfrm>
          <a:prstGeom prst="rect">
            <a:avLst/>
          </a:prstGeom>
          <a:solidFill>
            <a:srgbClr val="37AE79"/>
          </a:solidFill>
          <a:ln>
            <a:solidFill>
              <a:srgbClr val="37A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-52"/>
                <a:ea typeface="+mn-ea"/>
                <a:cs typeface="+mn-cs"/>
              </a:rPr>
              <a:t>Рекомендации родным и близким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07730"/>
            <a:ext cx="7656946" cy="126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Методы социально-психологической </a:t>
            </a:r>
            <a:r>
              <a:rPr lang="ru-RU" sz="2800" b="1" dirty="0" err="1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реадаптации</a:t>
            </a:r>
            <a:r>
              <a:rPr lang="ru-RU" sz="2800" b="1" dirty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 участников боевых </a:t>
            </a:r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действий и членов их семей</a:t>
            </a:r>
            <a:endParaRPr lang="ru-RU" sz="2800" b="1" dirty="0">
              <a:solidFill>
                <a:srgbClr val="37AE79"/>
              </a:solidFill>
              <a:latin typeface="Montserrat Medium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562" y="183834"/>
            <a:ext cx="4079166" cy="721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264" y="1650118"/>
            <a:ext cx="7469736" cy="520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3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5491" y="1659192"/>
            <a:ext cx="4546773" cy="5198808"/>
          </a:xfrm>
          <a:prstGeom prst="rect">
            <a:avLst/>
          </a:prstGeom>
          <a:solidFill>
            <a:srgbClr val="37AE79"/>
          </a:solidFill>
          <a:ln>
            <a:solidFill>
              <a:srgbClr val="37A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-52"/>
                <a:ea typeface="+mn-ea"/>
                <a:cs typeface="+mn-cs"/>
              </a:rPr>
              <a:t>Рекомендации родным и близким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07730"/>
            <a:ext cx="7656946" cy="126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Методы социально-психологической </a:t>
            </a:r>
            <a:r>
              <a:rPr lang="ru-RU" sz="2800" b="1" dirty="0" err="1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реадаптации</a:t>
            </a:r>
            <a:r>
              <a:rPr lang="ru-RU" sz="2800" b="1" dirty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 участников боевых </a:t>
            </a:r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действий и членов их семей</a:t>
            </a:r>
            <a:endParaRPr lang="ru-RU" sz="2800" b="1" dirty="0">
              <a:solidFill>
                <a:srgbClr val="37AE79"/>
              </a:solidFill>
              <a:latin typeface="Montserrat Medium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562" y="183834"/>
            <a:ext cx="4079166" cy="7213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916" y="1659192"/>
            <a:ext cx="7526084" cy="521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3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5491" y="1659192"/>
            <a:ext cx="4546773" cy="5198808"/>
          </a:xfrm>
          <a:prstGeom prst="rect">
            <a:avLst/>
          </a:prstGeom>
          <a:solidFill>
            <a:srgbClr val="37AE79"/>
          </a:solidFill>
          <a:ln>
            <a:solidFill>
              <a:srgbClr val="37A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-52"/>
                <a:ea typeface="+mn-ea"/>
                <a:cs typeface="+mn-cs"/>
              </a:rPr>
              <a:t>Рекомендации родным и близким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07730"/>
            <a:ext cx="7656946" cy="126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Методы социально-психологической </a:t>
            </a:r>
            <a:r>
              <a:rPr lang="ru-RU" sz="2800" b="1" dirty="0" err="1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реадаптации</a:t>
            </a:r>
            <a:r>
              <a:rPr lang="ru-RU" sz="2800" b="1" dirty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 участников боевых </a:t>
            </a:r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действий и членов их семей</a:t>
            </a:r>
            <a:endParaRPr lang="ru-RU" sz="2800" b="1" dirty="0">
              <a:solidFill>
                <a:srgbClr val="37AE79"/>
              </a:solidFill>
              <a:latin typeface="Montserrat Medium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562" y="183834"/>
            <a:ext cx="4079166" cy="721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264" y="1659192"/>
            <a:ext cx="7460727" cy="519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9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5491" y="1659192"/>
            <a:ext cx="4546773" cy="5198808"/>
          </a:xfrm>
          <a:prstGeom prst="rect">
            <a:avLst/>
          </a:prstGeom>
          <a:solidFill>
            <a:srgbClr val="37AE79"/>
          </a:solidFill>
          <a:ln>
            <a:solidFill>
              <a:srgbClr val="37A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-52"/>
                <a:ea typeface="+mn-ea"/>
                <a:cs typeface="+mn-cs"/>
              </a:rPr>
              <a:t>Рекомендации родным и близким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07730"/>
            <a:ext cx="7656946" cy="126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Методы социально-психологической </a:t>
            </a:r>
            <a:r>
              <a:rPr lang="ru-RU" sz="2800" b="1" dirty="0" err="1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реадаптации</a:t>
            </a:r>
            <a:r>
              <a:rPr lang="ru-RU" sz="2800" b="1" dirty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 участников боевых </a:t>
            </a:r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действий и членов их семей</a:t>
            </a:r>
            <a:endParaRPr lang="ru-RU" sz="2800" b="1" dirty="0">
              <a:solidFill>
                <a:srgbClr val="37AE79"/>
              </a:solidFill>
              <a:latin typeface="Montserrat Medium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562" y="183834"/>
            <a:ext cx="4079166" cy="7213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264" y="1602654"/>
            <a:ext cx="7469736" cy="525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5490" y="1659192"/>
            <a:ext cx="7333673" cy="5198808"/>
          </a:xfrm>
          <a:prstGeom prst="rect">
            <a:avLst/>
          </a:prstGeom>
          <a:solidFill>
            <a:srgbClr val="37AE79"/>
          </a:solidFill>
          <a:ln>
            <a:solidFill>
              <a:srgbClr val="37A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-52"/>
                <a:ea typeface="+mn-ea"/>
                <a:cs typeface="+mn-cs"/>
              </a:rPr>
              <a:t>Внутренний алгоритм работы ВМБ</a:t>
            </a:r>
            <a:r>
              <a:rPr kumimoji="0" lang="ru-RU" sz="2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-52"/>
                <a:ea typeface="+mn-ea"/>
                <a:cs typeface="+mn-cs"/>
              </a:rPr>
              <a:t> «Помогаем </a:t>
            </a:r>
            <a:r>
              <a:rPr kumimoji="0" lang="ru-RU" sz="2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-52"/>
                <a:ea typeface="+mn-ea"/>
                <a:cs typeface="+mn-cs"/>
              </a:rPr>
              <a:t>СВОим</a:t>
            </a:r>
            <a:r>
              <a:rPr kumimoji="0" lang="ru-RU" sz="2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-52"/>
                <a:ea typeface="+mn-ea"/>
                <a:cs typeface="+mn-cs"/>
              </a:rPr>
              <a:t>»</a:t>
            </a: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-52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13116"/>
            <a:ext cx="7416800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Методы социально-психологической </a:t>
            </a:r>
            <a:r>
              <a:rPr lang="ru-RU" sz="2800" b="1" dirty="0" err="1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реадаптации</a:t>
            </a:r>
            <a:r>
              <a:rPr lang="ru-RU" sz="2800" b="1" dirty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 участников боевых </a:t>
            </a:r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действий и членов их семей</a:t>
            </a:r>
            <a:endParaRPr lang="ru-RU" sz="2800" b="1" dirty="0">
              <a:solidFill>
                <a:srgbClr val="37AE79"/>
              </a:solidFill>
              <a:latin typeface="Montserrat Medium"/>
              <a:ea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764" y="52540"/>
            <a:ext cx="4581236" cy="680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6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5491" y="1440873"/>
            <a:ext cx="6072394" cy="5417127"/>
          </a:xfrm>
          <a:prstGeom prst="rect">
            <a:avLst/>
          </a:prstGeom>
          <a:solidFill>
            <a:srgbClr val="37AE79"/>
          </a:solidFill>
          <a:ln>
            <a:solidFill>
              <a:srgbClr val="37A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-52"/>
              </a:rPr>
              <a:t>Кардинальная адаптивная перестройка на уровне организма (физическая, нервно-психическая, эндокринная, структурно-функциональная, поведенческая);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ru-RU" sz="2000" dirty="0" smtClean="0">
                <a:solidFill>
                  <a:prstClr val="white"/>
                </a:solidFill>
                <a:latin typeface="Montserrat Medium" pitchFamily="2" charset="-52"/>
              </a:rPr>
              <a:t>Одно из полушарий ГМ постоянно бодрствует, потребность в сне снижена, полноценное восстановление организма не происходит, травматические воспоминания в актуальной памяти и не переработаны;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-52"/>
              </a:rPr>
              <a:t>Когнитивная деятельность снижена;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ru-RU" sz="2000" dirty="0" smtClean="0">
                <a:solidFill>
                  <a:prstClr val="white"/>
                </a:solidFill>
                <a:latin typeface="Montserrat Medium" pitchFamily="2" charset="-52"/>
              </a:rPr>
              <a:t>Импульсное реагирование на основе рефлекса </a:t>
            </a:r>
            <a:r>
              <a:rPr lang="ru-RU" sz="2000" b="1" i="1" dirty="0" smtClean="0">
                <a:solidFill>
                  <a:prstClr val="white"/>
                </a:solidFill>
                <a:latin typeface="Montserrat Medium" pitchFamily="2" charset="-52"/>
              </a:rPr>
              <a:t>«Бей – Беги – Замри»</a:t>
            </a:r>
            <a:r>
              <a:rPr lang="ru-RU" sz="2000" dirty="0" smtClean="0">
                <a:solidFill>
                  <a:prstClr val="white"/>
                </a:solidFill>
                <a:latin typeface="Montserrat Medium" pitchFamily="2" charset="-52"/>
              </a:rPr>
              <a:t>;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-52"/>
              </a:rPr>
              <a:t>Статус психических процессов:</a:t>
            </a:r>
            <a:r>
              <a:rPr kumimoji="0" lang="ru-RU" sz="20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-52"/>
              </a:rPr>
              <a:t> 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-52"/>
              </a:rPr>
              <a:t>«военизированный».</a:t>
            </a: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-52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00914"/>
            <a:ext cx="653010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Портрет </a:t>
            </a:r>
            <a:r>
              <a:rPr lang="ru-RU" sz="2800" b="1" dirty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участника </a:t>
            </a:r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СВО </a:t>
            </a:r>
            <a:endParaRPr lang="ru-RU" sz="2000" b="1" dirty="0">
              <a:solidFill>
                <a:srgbClr val="37AE79"/>
              </a:solidFill>
              <a:latin typeface="Montserrat Medium"/>
              <a:ea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885" y="-6691"/>
            <a:ext cx="5944115" cy="68646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562" y="183834"/>
            <a:ext cx="4079166" cy="72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9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655" y="1847273"/>
            <a:ext cx="6183230" cy="4802910"/>
          </a:xfrm>
          <a:prstGeom prst="rect">
            <a:avLst/>
          </a:prstGeom>
          <a:solidFill>
            <a:srgbClr val="37AE79"/>
          </a:solidFill>
          <a:ln>
            <a:solidFill>
              <a:srgbClr val="37A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-52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3485" y="1099251"/>
            <a:ext cx="59944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План практического занятия</a:t>
            </a:r>
            <a:endParaRPr lang="ru-RU" sz="2000" b="1" dirty="0">
              <a:solidFill>
                <a:srgbClr val="37AE79"/>
              </a:solidFill>
              <a:latin typeface="Montserrat Medium"/>
              <a:ea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885" y="-6691"/>
            <a:ext cx="5944115" cy="68646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562" y="183834"/>
            <a:ext cx="4079166" cy="721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18" y="2326948"/>
            <a:ext cx="6014924" cy="38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6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5491" y="1557338"/>
            <a:ext cx="7022748" cy="5175971"/>
          </a:xfrm>
          <a:prstGeom prst="rect">
            <a:avLst/>
          </a:prstGeom>
          <a:solidFill>
            <a:srgbClr val="37AE79"/>
          </a:solidFill>
          <a:ln>
            <a:solidFill>
              <a:srgbClr val="37A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+mj-lt"/>
              <a:buAutoNum type="arabicParenR"/>
              <a:defRPr/>
            </a:pPr>
            <a:r>
              <a:rPr lang="ru-RU" sz="2000" dirty="0" smtClean="0">
                <a:solidFill>
                  <a:prstClr val="white"/>
                </a:solidFill>
                <a:latin typeface="Montserrat Medium" pitchFamily="2" charset="-52"/>
              </a:rPr>
              <a:t>Неопределенность </a:t>
            </a:r>
            <a:r>
              <a:rPr lang="ru-RU" sz="2000" dirty="0">
                <a:solidFill>
                  <a:prstClr val="white"/>
                </a:solidFill>
                <a:latin typeface="Montserrat Medium" pitchFamily="2" charset="-52"/>
              </a:rPr>
              <a:t>– </a:t>
            </a:r>
            <a:r>
              <a:rPr lang="ru-RU" sz="2000" dirty="0" smtClean="0">
                <a:solidFill>
                  <a:prstClr val="white"/>
                </a:solidFill>
                <a:latin typeface="Montserrat Medium" pitchFamily="2" charset="-52"/>
              </a:rPr>
              <a:t>отсутствие </a:t>
            </a:r>
            <a:r>
              <a:rPr lang="ru-RU" sz="2000" dirty="0">
                <a:solidFill>
                  <a:prstClr val="white"/>
                </a:solidFill>
                <a:latin typeface="Montserrat Medium" pitchFamily="2" charset="-52"/>
              </a:rPr>
              <a:t>информации о военнослужащем (отце, муже, брате, сыне, внуке</a:t>
            </a:r>
            <a:r>
              <a:rPr lang="ru-RU" sz="2000" dirty="0" smtClean="0">
                <a:solidFill>
                  <a:prstClr val="white"/>
                </a:solidFill>
                <a:latin typeface="Montserrat Medium" pitchFamily="2" charset="-52"/>
              </a:rPr>
              <a:t>);</a:t>
            </a:r>
            <a:endParaRPr lang="ru-RU" sz="2000" dirty="0">
              <a:solidFill>
                <a:prstClr val="white"/>
              </a:solidFill>
              <a:latin typeface="Montserrat Medium" pitchFamily="2" charset="-52"/>
            </a:endParaRPr>
          </a:p>
          <a:p>
            <a:pPr marL="342900" lvl="0" indent="-342900">
              <a:buFont typeface="+mj-lt"/>
              <a:buAutoNum type="arabicParenR"/>
              <a:defRPr/>
            </a:pPr>
            <a:r>
              <a:rPr lang="ru-RU" sz="2000" dirty="0" smtClean="0">
                <a:solidFill>
                  <a:prstClr val="white"/>
                </a:solidFill>
                <a:latin typeface="Montserrat Medium" pitchFamily="2" charset="-52"/>
              </a:rPr>
              <a:t>Страх за </a:t>
            </a:r>
            <a:r>
              <a:rPr lang="ru-RU" sz="2000" dirty="0">
                <a:solidFill>
                  <a:prstClr val="white"/>
                </a:solidFill>
                <a:latin typeface="Montserrat Medium" pitchFamily="2" charset="-52"/>
              </a:rPr>
              <a:t>близкого человека </a:t>
            </a:r>
            <a:r>
              <a:rPr lang="ru-RU" sz="2000" dirty="0" smtClean="0">
                <a:solidFill>
                  <a:prstClr val="white"/>
                </a:solidFill>
                <a:latin typeface="Montserrat Medium" pitchFamily="2" charset="-52"/>
              </a:rPr>
              <a:t>(риск </a:t>
            </a:r>
            <a:r>
              <a:rPr lang="ru-RU" sz="2000" dirty="0">
                <a:solidFill>
                  <a:prstClr val="white"/>
                </a:solidFill>
                <a:latin typeface="Montserrat Medium" pitchFamily="2" charset="-52"/>
              </a:rPr>
              <a:t>потери </a:t>
            </a:r>
            <a:r>
              <a:rPr lang="ru-RU" sz="2000" dirty="0" smtClean="0">
                <a:solidFill>
                  <a:prstClr val="white"/>
                </a:solidFill>
                <a:latin typeface="Montserrat Medium" pitchFamily="2" charset="-52"/>
              </a:rPr>
              <a:t>близкого </a:t>
            </a:r>
            <a:r>
              <a:rPr lang="ru-RU" sz="2000" dirty="0">
                <a:solidFill>
                  <a:prstClr val="white"/>
                </a:solidFill>
                <a:latin typeface="Montserrat Medium" pitchFamily="2" charset="-52"/>
              </a:rPr>
              <a:t>человека, ранения, увечья</a:t>
            </a:r>
            <a:r>
              <a:rPr lang="ru-RU" sz="2000" dirty="0" smtClean="0">
                <a:solidFill>
                  <a:prstClr val="white"/>
                </a:solidFill>
                <a:latin typeface="Montserrat Medium" pitchFamily="2" charset="-52"/>
              </a:rPr>
              <a:t>);</a:t>
            </a:r>
            <a:endParaRPr lang="ru-RU" sz="2000" dirty="0">
              <a:solidFill>
                <a:prstClr val="white"/>
              </a:solidFill>
              <a:latin typeface="Montserrat Medium" pitchFamily="2" charset="-52"/>
            </a:endParaRPr>
          </a:p>
          <a:p>
            <a:pPr marL="342900" lvl="0" indent="-342900">
              <a:buFont typeface="+mj-lt"/>
              <a:buAutoNum type="arabicParenR"/>
              <a:defRPr/>
            </a:pPr>
            <a:r>
              <a:rPr lang="ru-RU" sz="2000" dirty="0" smtClean="0">
                <a:solidFill>
                  <a:prstClr val="white"/>
                </a:solidFill>
                <a:latin typeface="Montserrat Medium" pitchFamily="2" charset="-52"/>
              </a:rPr>
              <a:t>Дефицит </a:t>
            </a:r>
            <a:r>
              <a:rPr lang="ru-RU" sz="2000" dirty="0">
                <a:solidFill>
                  <a:prstClr val="white"/>
                </a:solidFill>
                <a:latin typeface="Montserrat Medium" pitchFamily="2" charset="-52"/>
              </a:rPr>
              <a:t>личного общения </a:t>
            </a:r>
            <a:r>
              <a:rPr lang="ru-RU" sz="2000" dirty="0" smtClean="0">
                <a:solidFill>
                  <a:prstClr val="white"/>
                </a:solidFill>
                <a:latin typeface="Montserrat Medium" pitchFamily="2" charset="-52"/>
              </a:rPr>
              <a:t>– </a:t>
            </a:r>
            <a:r>
              <a:rPr lang="ru-RU" sz="2000" dirty="0">
                <a:solidFill>
                  <a:prstClr val="white"/>
                </a:solidFill>
                <a:latin typeface="Montserrat Medium" pitchFamily="2" charset="-52"/>
              </a:rPr>
              <a:t>нарушена возможность </a:t>
            </a:r>
            <a:r>
              <a:rPr lang="ru-RU" sz="2000" dirty="0" smtClean="0">
                <a:solidFill>
                  <a:prstClr val="white"/>
                </a:solidFill>
                <a:latin typeface="Montserrat Medium" pitchFamily="2" charset="-52"/>
              </a:rPr>
              <a:t>личного </a:t>
            </a:r>
            <a:r>
              <a:rPr lang="ru-RU" sz="2000" dirty="0">
                <a:solidFill>
                  <a:prstClr val="white"/>
                </a:solidFill>
                <a:latin typeface="Montserrat Medium" pitchFamily="2" charset="-52"/>
              </a:rPr>
              <a:t>контакта и эмоциональной поддержки, </a:t>
            </a:r>
            <a:r>
              <a:rPr lang="ru-RU" sz="2000" dirty="0" smtClean="0">
                <a:solidFill>
                  <a:prstClr val="white"/>
                </a:solidFill>
                <a:latin typeface="Montserrat Medium" pitchFamily="2" charset="-52"/>
              </a:rPr>
              <a:t>нарушены привычные </a:t>
            </a:r>
            <a:r>
              <a:rPr lang="ru-RU" sz="2000" dirty="0">
                <a:solidFill>
                  <a:prstClr val="white"/>
                </a:solidFill>
                <a:latin typeface="Montserrat Medium" pitchFamily="2" charset="-52"/>
              </a:rPr>
              <a:t>способы </a:t>
            </a:r>
            <a:r>
              <a:rPr lang="ru-RU" sz="2000" dirty="0" smtClean="0">
                <a:solidFill>
                  <a:prstClr val="white"/>
                </a:solidFill>
                <a:latin typeface="Montserrat Medium" pitchFamily="2" charset="-52"/>
              </a:rPr>
              <a:t>контакта в </a:t>
            </a:r>
            <a:r>
              <a:rPr lang="ru-RU" sz="2000" dirty="0">
                <a:solidFill>
                  <a:prstClr val="white"/>
                </a:solidFill>
                <a:latin typeface="Montserrat Medium" pitchFamily="2" charset="-52"/>
              </a:rPr>
              <a:t>семье и повседневное ролевое взаимодействие, бытовые рутинные нагрузки возрастают</a:t>
            </a:r>
            <a:r>
              <a:rPr lang="ru-RU" sz="2000" dirty="0" smtClean="0">
                <a:solidFill>
                  <a:prstClr val="white"/>
                </a:solidFill>
                <a:latin typeface="Montserrat Medium" pitchFamily="2" charset="-52"/>
              </a:rPr>
              <a:t>);</a:t>
            </a:r>
          </a:p>
          <a:p>
            <a:pPr marL="342900" lvl="0" indent="-342900">
              <a:buFont typeface="+mj-lt"/>
              <a:buAutoNum type="arabicParenR"/>
              <a:defRPr/>
            </a:pPr>
            <a:r>
              <a:rPr lang="ru-RU" sz="2000" dirty="0">
                <a:solidFill>
                  <a:prstClr val="white"/>
                </a:solidFill>
                <a:latin typeface="Montserrat Medium" pitchFamily="2" charset="-52"/>
              </a:rPr>
              <a:t>О</a:t>
            </a:r>
            <a:r>
              <a:rPr lang="ru-RU" sz="2000" dirty="0" smtClean="0">
                <a:solidFill>
                  <a:prstClr val="white"/>
                </a:solidFill>
                <a:latin typeface="Montserrat Medium" pitchFamily="2" charset="-52"/>
              </a:rPr>
              <a:t>бострение </a:t>
            </a:r>
            <a:r>
              <a:rPr lang="ru-RU" sz="2000" dirty="0">
                <a:solidFill>
                  <a:prstClr val="white"/>
                </a:solidFill>
                <a:latin typeface="Montserrat Medium" pitchFamily="2" charset="-52"/>
              </a:rPr>
              <a:t>ситуативных личностных психологических проблем и латентных </a:t>
            </a:r>
            <a:r>
              <a:rPr lang="ru-RU" sz="2000" dirty="0" smtClean="0">
                <a:solidFill>
                  <a:prstClr val="white"/>
                </a:solidFill>
                <a:latin typeface="Montserrat Medium" pitchFamily="2" charset="-52"/>
              </a:rPr>
              <a:t>расстройств.</a:t>
            </a:r>
            <a:endParaRPr lang="ru-RU" sz="2000" dirty="0">
              <a:solidFill>
                <a:prstClr val="white"/>
              </a:solidFill>
              <a:latin typeface="Montserrat Medium" pitchFamily="2" charset="-52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520079"/>
            <a:ext cx="7198237" cy="114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Портрет семьи в </a:t>
            </a:r>
            <a:r>
              <a:rPr lang="ru-RU" sz="2800" b="1" dirty="0" err="1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дистрессе</a:t>
            </a:r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 (длительном стрессе) </a:t>
            </a:r>
            <a:b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</a:br>
            <a:endParaRPr lang="ru-RU" sz="2000" b="1" dirty="0">
              <a:solidFill>
                <a:srgbClr val="37AE79"/>
              </a:solidFill>
              <a:latin typeface="Montserrat Medium"/>
              <a:ea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406" y="1"/>
            <a:ext cx="502359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562" y="183834"/>
            <a:ext cx="4079166" cy="7213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242" y="4232474"/>
            <a:ext cx="1751799" cy="26255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454" y="3705185"/>
            <a:ext cx="2678545" cy="315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9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5491" y="2022764"/>
            <a:ext cx="7022748" cy="4710545"/>
          </a:xfrm>
          <a:prstGeom prst="rect">
            <a:avLst/>
          </a:prstGeom>
          <a:solidFill>
            <a:srgbClr val="37AE79"/>
          </a:solidFill>
          <a:ln>
            <a:solidFill>
              <a:srgbClr val="37A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+mj-lt"/>
              <a:buAutoNum type="arabicParenR"/>
              <a:defRPr/>
            </a:pPr>
            <a:r>
              <a:rPr lang="ru-RU" sz="2000" dirty="0" smtClean="0">
                <a:solidFill>
                  <a:prstClr val="white"/>
                </a:solidFill>
                <a:latin typeface="Montserrat Medium" pitchFamily="2" charset="-52"/>
              </a:rPr>
              <a:t>Согласившиеся с позицией члена своей семьи </a:t>
            </a:r>
            <a:r>
              <a:rPr lang="ru-RU" sz="2000" dirty="0">
                <a:solidFill>
                  <a:prstClr val="white"/>
                </a:solidFill>
                <a:latin typeface="Montserrat Medium" pitchFamily="2" charset="-52"/>
              </a:rPr>
              <a:t>защищать интересы страны — ждут, тревожатся, в душе воюют вместе с ним.</a:t>
            </a:r>
          </a:p>
          <a:p>
            <a:pPr marL="342900" lvl="0" indent="-342900">
              <a:buFont typeface="+mj-lt"/>
              <a:buAutoNum type="arabicParenR"/>
              <a:defRPr/>
            </a:pPr>
            <a:r>
              <a:rPr lang="ru-RU" sz="2000" dirty="0">
                <a:solidFill>
                  <a:prstClr val="white"/>
                </a:solidFill>
                <a:latin typeface="Montserrat Medium" pitchFamily="2" charset="-52"/>
              </a:rPr>
              <a:t>Член семьи ушёл на СВО вопреки желанию семьи — копят обиду, злость, отчуждение.</a:t>
            </a:r>
          </a:p>
          <a:p>
            <a:pPr marL="342900" lvl="0" indent="-342900">
              <a:buFont typeface="+mj-lt"/>
              <a:buAutoNum type="arabicParenR"/>
              <a:defRPr/>
            </a:pPr>
            <a:r>
              <a:rPr lang="ru-RU" sz="2000" dirty="0">
                <a:solidFill>
                  <a:prstClr val="white"/>
                </a:solidFill>
                <a:latin typeface="Montserrat Medium" pitchFamily="2" charset="-52"/>
              </a:rPr>
              <a:t>Отправившие воина поправить финансовое положение семьи — испытывают обесценивание.</a:t>
            </a:r>
          </a:p>
          <a:p>
            <a:pPr marL="342900" lvl="0" indent="-342900">
              <a:buFont typeface="+mj-lt"/>
              <a:buAutoNum type="arabicParenR"/>
              <a:defRPr/>
            </a:pPr>
            <a:r>
              <a:rPr lang="ru-RU" sz="2000" dirty="0">
                <a:solidFill>
                  <a:prstClr val="white"/>
                </a:solidFill>
                <a:latin typeface="Montserrat Medium" pitchFamily="2" charset="-52"/>
              </a:rPr>
              <a:t>Мобилизованные — испытывают самые различные чувства.</a:t>
            </a: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-52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58579"/>
            <a:ext cx="7198237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4 портрета семьи </a:t>
            </a:r>
            <a:b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</a:br>
            <a:r>
              <a:rPr lang="ru-RU" sz="2800" b="1" dirty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участников </a:t>
            </a:r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СВО </a:t>
            </a:r>
            <a:endParaRPr lang="ru-RU" sz="2000" b="1" dirty="0">
              <a:solidFill>
                <a:srgbClr val="37AE79"/>
              </a:solidFill>
              <a:latin typeface="Montserrat Medium"/>
              <a:ea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406" y="1"/>
            <a:ext cx="502359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562" y="183834"/>
            <a:ext cx="4079166" cy="7213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242" y="4232474"/>
            <a:ext cx="1751799" cy="26255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454" y="3705185"/>
            <a:ext cx="2678545" cy="315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1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6646" y="86635"/>
            <a:ext cx="3953326" cy="16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rgbClr val="37AE79"/>
                </a:solidFill>
                <a:latin typeface="Montserrat Medium" pitchFamily="2" charset="-52"/>
              </a:rPr>
              <a:t>Место </a:t>
            </a:r>
            <a:r>
              <a:rPr lang="ru-RU" sz="2400" dirty="0">
                <a:solidFill>
                  <a:srgbClr val="37AE79"/>
                </a:solidFill>
                <a:latin typeface="Montserrat Medium" pitchFamily="2" charset="-52"/>
              </a:rPr>
              <a:t>встречи семьи </a:t>
            </a:r>
            <a:r>
              <a:rPr lang="ru-RU" sz="2400" dirty="0" smtClean="0">
                <a:solidFill>
                  <a:srgbClr val="37AE79"/>
                </a:solidFill>
                <a:latin typeface="Montserrat Medium" pitchFamily="2" charset="-52"/>
              </a:rPr>
              <a:t/>
            </a:r>
            <a:br>
              <a:rPr lang="ru-RU" sz="2400" dirty="0" smtClean="0">
                <a:solidFill>
                  <a:srgbClr val="37AE79"/>
                </a:solidFill>
                <a:latin typeface="Montserrat Medium" pitchFamily="2" charset="-52"/>
              </a:rPr>
            </a:br>
            <a:r>
              <a:rPr lang="ru-RU" sz="2400" dirty="0" smtClean="0">
                <a:solidFill>
                  <a:srgbClr val="37AE79"/>
                </a:solidFill>
                <a:latin typeface="Montserrat Medium" pitchFamily="2" charset="-52"/>
              </a:rPr>
              <a:t>и </a:t>
            </a:r>
            <a:r>
              <a:rPr lang="ru-RU" sz="2400" dirty="0">
                <a:solidFill>
                  <a:srgbClr val="37AE79"/>
                </a:solidFill>
                <a:latin typeface="Montserrat Medium" pitchFamily="2" charset="-52"/>
              </a:rPr>
              <a:t>государства</a:t>
            </a:r>
            <a:r>
              <a:rPr lang="ru-RU" sz="3200" dirty="0">
                <a:solidFill>
                  <a:srgbClr val="37AE79"/>
                </a:solidFill>
                <a:latin typeface="Montserrat Medium" pitchFamily="2" charset="-52"/>
              </a:rPr>
              <a:t/>
            </a:r>
            <a:br>
              <a:rPr lang="ru-RU" sz="3200" dirty="0">
                <a:solidFill>
                  <a:srgbClr val="37AE79"/>
                </a:solidFill>
                <a:latin typeface="Montserrat Medium" pitchFamily="2" charset="-52"/>
              </a:rPr>
            </a:br>
            <a:r>
              <a:rPr lang="ru-RU" sz="3200" dirty="0">
                <a:solidFill>
                  <a:srgbClr val="37AE79"/>
                </a:solidFill>
                <a:latin typeface="Montserrat Medium" pitchFamily="2" charset="-52"/>
              </a:rPr>
              <a:t/>
            </a:r>
            <a:br>
              <a:rPr lang="ru-RU" sz="3200" dirty="0">
                <a:solidFill>
                  <a:srgbClr val="37AE79"/>
                </a:solidFill>
                <a:latin typeface="Montserrat Medium" pitchFamily="2" charset="-52"/>
              </a:rPr>
            </a:br>
            <a:endParaRPr lang="ru-RU" sz="3200" dirty="0">
              <a:solidFill>
                <a:srgbClr val="37AE7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99"/>
          <a:stretch/>
        </p:blipFill>
        <p:spPr>
          <a:xfrm>
            <a:off x="536443" y="5668195"/>
            <a:ext cx="4089600" cy="10374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7BFBBA-8661-7A90-EA26-54A12C440602}"/>
              </a:ext>
            </a:extLst>
          </p:cNvPr>
          <p:cNvSpPr txBox="1"/>
          <p:nvPr/>
        </p:nvSpPr>
        <p:spPr>
          <a:xfrm>
            <a:off x="752086" y="2133118"/>
            <a:ext cx="4175147" cy="1985159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ru-RU" dirty="0" smtClean="0">
                <a:solidFill>
                  <a:srgbClr val="37AE79"/>
                </a:solidFill>
                <a:latin typeface="Montserrat Medium" pitchFamily="2" charset="-52"/>
                <a:cs typeface="Calibri" panose="020F0502020204030204" pitchFamily="34" charset="0"/>
              </a:rPr>
              <a:t>г. Челябинск, ул. Румянцева 19а</a:t>
            </a:r>
          </a:p>
          <a:p>
            <a:endParaRPr lang="ru-RU" dirty="0" smtClean="0">
              <a:solidFill>
                <a:srgbClr val="37AE79"/>
              </a:solidFill>
              <a:latin typeface="Montserrat Medium" pitchFamily="2" charset="-52"/>
              <a:cs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37AE79"/>
                </a:solidFill>
                <a:latin typeface="Montserrat Medium" pitchFamily="2" charset="-52"/>
                <a:cs typeface="Calibri" panose="020F0502020204030204" pitchFamily="34" charset="0"/>
              </a:rPr>
              <a:t>8 (351) 700-14-42</a:t>
            </a:r>
          </a:p>
          <a:p>
            <a:endParaRPr lang="ru-RU" dirty="0" smtClean="0">
              <a:solidFill>
                <a:srgbClr val="37AE79"/>
              </a:solidFill>
              <a:latin typeface="Montserrat Medium" pitchFamily="2" charset="-52"/>
              <a:cs typeface="Calibri" panose="020F0502020204030204" pitchFamily="34" charset="0"/>
            </a:endParaRPr>
          </a:p>
          <a:p>
            <a:r>
              <a:rPr lang="en-US" dirty="0" smtClean="0">
                <a:solidFill>
                  <a:srgbClr val="37AE79"/>
                </a:solidFill>
                <a:latin typeface="Montserrat Medium" pitchFamily="2" charset="-52"/>
                <a:cs typeface="Calibri" panose="020F0502020204030204" pitchFamily="34" charset="0"/>
              </a:rPr>
              <a:t>Rostok_shkola@mail.ru</a:t>
            </a:r>
            <a:endParaRPr lang="ru-RU" dirty="0" smtClean="0">
              <a:solidFill>
                <a:srgbClr val="37AE79"/>
              </a:solidFill>
              <a:latin typeface="Montserrat Medium" pitchFamily="2" charset="-52"/>
              <a:cs typeface="Calibri" panose="020F0502020204030204" pitchFamily="34" charset="0"/>
            </a:endParaRPr>
          </a:p>
          <a:p>
            <a:endParaRPr lang="ru-RU" dirty="0" smtClean="0">
              <a:solidFill>
                <a:srgbClr val="37AE79"/>
              </a:solidFill>
              <a:latin typeface="Montserrat Medium" pitchFamily="2" charset="-52"/>
              <a:cs typeface="Calibri" panose="020F0502020204030204" pitchFamily="34" charset="0"/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  <a:latin typeface="Montserrat ExtraBold" pitchFamily="2" charset="-52"/>
              <a:cs typeface="Calibri" panose="020F050202020403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75479" y="1995784"/>
            <a:ext cx="4447933" cy="29958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87BFBBA-8661-7A90-EA26-54A12C440602}"/>
              </a:ext>
            </a:extLst>
          </p:cNvPr>
          <p:cNvSpPr txBox="1"/>
          <p:nvPr/>
        </p:nvSpPr>
        <p:spPr>
          <a:xfrm>
            <a:off x="475479" y="1363849"/>
            <a:ext cx="6272142" cy="477054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ru-RU" sz="2800" b="1" dirty="0" smtClean="0">
                <a:solidFill>
                  <a:srgbClr val="37AE79"/>
                </a:solidFill>
                <a:latin typeface="Montserrat Black" pitchFamily="2" charset="-52"/>
              </a:rPr>
              <a:t>Контакты</a:t>
            </a:r>
            <a:endParaRPr lang="ru-RU" sz="2800" b="1" dirty="0" smtClean="0">
              <a:solidFill>
                <a:srgbClr val="37AE79"/>
              </a:solidFill>
              <a:latin typeface="Montserrat Black" pitchFamily="2" charset="-52"/>
              <a:cs typeface="Calibri" panose="020F050202020403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37F09AF-FADF-188D-5E81-3262E91AB7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9" t="6925" r="5149" b="7536"/>
          <a:stretch/>
        </p:blipFill>
        <p:spPr>
          <a:xfrm>
            <a:off x="547280" y="3771269"/>
            <a:ext cx="1749557" cy="167237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71" y="2144754"/>
            <a:ext cx="559571" cy="31141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0" y="3183262"/>
            <a:ext cx="363451" cy="36345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0" y="2703360"/>
            <a:ext cx="307642" cy="3076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9656" y="0"/>
            <a:ext cx="5944115" cy="68646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2223" y="290860"/>
            <a:ext cx="626113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4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5491" y="1551709"/>
            <a:ext cx="6072394" cy="5306292"/>
          </a:xfrm>
          <a:prstGeom prst="rect">
            <a:avLst/>
          </a:prstGeom>
          <a:solidFill>
            <a:srgbClr val="37AE79"/>
          </a:solidFill>
          <a:ln>
            <a:solidFill>
              <a:srgbClr val="37A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+mj-lt"/>
              <a:buAutoNum type="arabicParenR"/>
              <a:defRPr/>
            </a:pPr>
            <a:r>
              <a:rPr lang="ru-RU" sz="2000" b="1" dirty="0" smtClean="0">
                <a:solidFill>
                  <a:prstClr val="white"/>
                </a:solidFill>
                <a:latin typeface="Montserrat Medium" pitchFamily="2" charset="-52"/>
              </a:rPr>
              <a:t>Военнослужащие;</a:t>
            </a:r>
            <a:endParaRPr lang="ru-RU" sz="2000" b="1" dirty="0">
              <a:solidFill>
                <a:prstClr val="white"/>
              </a:solidFill>
              <a:latin typeface="Montserrat Medium" pitchFamily="2" charset="-52"/>
            </a:endParaRPr>
          </a:p>
          <a:p>
            <a:pPr marL="342900" lvl="0" indent="-342900">
              <a:buFont typeface="+mj-lt"/>
              <a:buAutoNum type="arabicParenR"/>
              <a:defRPr/>
            </a:pPr>
            <a:r>
              <a:rPr lang="ru-RU" sz="2000" b="1" dirty="0">
                <a:solidFill>
                  <a:prstClr val="white"/>
                </a:solidFill>
                <a:latin typeface="Montserrat Medium" pitchFamily="2" charset="-52"/>
              </a:rPr>
              <a:t>Взрослые (педагоги, администрация, персонал </a:t>
            </a:r>
            <a:r>
              <a:rPr lang="ru-RU" sz="2000" b="1" dirty="0" smtClean="0">
                <a:solidFill>
                  <a:prstClr val="white"/>
                </a:solidFill>
                <a:latin typeface="Montserrat Medium" pitchFamily="2" charset="-52"/>
              </a:rPr>
              <a:t>образовательных учреждений), </a:t>
            </a:r>
            <a:r>
              <a:rPr lang="ru-RU" sz="2000" b="1" dirty="0">
                <a:solidFill>
                  <a:prstClr val="white"/>
                </a:solidFill>
                <a:latin typeface="Montserrat Medium" pitchFamily="2" charset="-52"/>
              </a:rPr>
              <a:t>у которых мобилизованы </a:t>
            </a:r>
            <a:r>
              <a:rPr lang="ru-RU" sz="2000" b="1" dirty="0" smtClean="0">
                <a:solidFill>
                  <a:prstClr val="white"/>
                </a:solidFill>
                <a:latin typeface="Montserrat Medium" pitchFamily="2" charset="-52"/>
              </a:rPr>
              <a:t>родственники</a:t>
            </a:r>
          </a:p>
          <a:p>
            <a:pPr marL="342900" lvl="0" indent="-342900">
              <a:buFont typeface="+mj-lt"/>
              <a:buAutoNum type="arabicParenR"/>
              <a:defRPr/>
            </a:pPr>
            <a:r>
              <a:rPr lang="ru-RU" sz="2000" b="1" dirty="0">
                <a:solidFill>
                  <a:prstClr val="white"/>
                </a:solidFill>
                <a:latin typeface="Montserrat Medium" pitchFamily="2" charset="-52"/>
              </a:rPr>
              <a:t> С</a:t>
            </a:r>
            <a:r>
              <a:rPr lang="ru-RU" sz="2000" b="1" dirty="0" smtClean="0">
                <a:solidFill>
                  <a:prstClr val="white"/>
                </a:solidFill>
                <a:latin typeface="Montserrat Medium" pitchFamily="2" charset="-52"/>
              </a:rPr>
              <a:t>емьи </a:t>
            </a:r>
            <a:r>
              <a:rPr lang="ru-RU" sz="2000" b="1" dirty="0">
                <a:solidFill>
                  <a:prstClr val="white"/>
                </a:solidFill>
                <a:latin typeface="Montserrat Medium" pitchFamily="2" charset="-52"/>
              </a:rPr>
              <a:t>погибших военнослужащих в зоне конфликта;</a:t>
            </a:r>
          </a:p>
          <a:p>
            <a:pPr marL="342900" lvl="0" indent="-342900">
              <a:buFont typeface="+mj-lt"/>
              <a:buAutoNum type="arabicParenR"/>
              <a:defRPr/>
            </a:pPr>
            <a:r>
              <a:rPr lang="ru-RU" sz="2000" b="1" dirty="0" smtClean="0">
                <a:solidFill>
                  <a:prstClr val="white"/>
                </a:solidFill>
                <a:latin typeface="Montserrat Medium" pitchFamily="2" charset="-52"/>
              </a:rPr>
              <a:t>Семьи </a:t>
            </a:r>
            <a:r>
              <a:rPr lang="ru-RU" sz="2000" b="1" dirty="0">
                <a:solidFill>
                  <a:prstClr val="white"/>
                </a:solidFill>
                <a:latin typeface="Montserrat Medium" pitchFamily="2" charset="-52"/>
              </a:rPr>
              <a:t>мобилизованных граждан; </a:t>
            </a:r>
          </a:p>
          <a:p>
            <a:pPr marL="342900" lvl="0" indent="-342900">
              <a:buFont typeface="+mj-lt"/>
              <a:buAutoNum type="arabicParenR"/>
              <a:defRPr/>
            </a:pPr>
            <a:r>
              <a:rPr lang="ru-RU" sz="2000" b="1" dirty="0">
                <a:solidFill>
                  <a:prstClr val="white"/>
                </a:solidFill>
                <a:latin typeface="Montserrat Medium" pitchFamily="2" charset="-52"/>
              </a:rPr>
              <a:t>С</a:t>
            </a:r>
            <a:r>
              <a:rPr lang="ru-RU" sz="2000" b="1" dirty="0" smtClean="0">
                <a:solidFill>
                  <a:prstClr val="white"/>
                </a:solidFill>
                <a:latin typeface="Montserrat Medium" pitchFamily="2" charset="-52"/>
              </a:rPr>
              <a:t>емьи</a:t>
            </a:r>
            <a:r>
              <a:rPr lang="ru-RU" sz="2000" b="1" dirty="0">
                <a:solidFill>
                  <a:prstClr val="white"/>
                </a:solidFill>
                <a:latin typeface="Montserrat Medium" pitchFamily="2" charset="-52"/>
              </a:rPr>
              <a:t>, пострадавшие от боевых действий; </a:t>
            </a:r>
          </a:p>
          <a:p>
            <a:pPr marL="342900" lvl="0" indent="-342900">
              <a:buFont typeface="+mj-lt"/>
              <a:buAutoNum type="arabicParenR"/>
              <a:defRPr/>
            </a:pPr>
            <a:r>
              <a:rPr lang="ru-RU" sz="2000" b="1" dirty="0">
                <a:solidFill>
                  <a:prstClr val="white"/>
                </a:solidFill>
                <a:latin typeface="Montserrat Medium" pitchFamily="2" charset="-52"/>
              </a:rPr>
              <a:t> Д</a:t>
            </a:r>
            <a:r>
              <a:rPr lang="ru-RU" sz="2000" b="1" dirty="0" smtClean="0">
                <a:solidFill>
                  <a:prstClr val="white"/>
                </a:solidFill>
                <a:latin typeface="Montserrat Medium" pitchFamily="2" charset="-52"/>
              </a:rPr>
              <a:t>ети</a:t>
            </a:r>
            <a:r>
              <a:rPr lang="ru-RU" sz="2000" b="1" dirty="0">
                <a:solidFill>
                  <a:prstClr val="white"/>
                </a:solidFill>
                <a:latin typeface="Montserrat Medium" pitchFamily="2" charset="-52"/>
              </a:rPr>
              <a:t>, вернувшиеся из зон боевых действий;</a:t>
            </a:r>
          </a:p>
          <a:p>
            <a:pPr marL="342900" lvl="0" indent="-342900">
              <a:buFont typeface="+mj-lt"/>
              <a:buAutoNum type="arabicParenR"/>
              <a:defRPr/>
            </a:pPr>
            <a:r>
              <a:rPr lang="ru-RU" sz="2000" b="1" dirty="0">
                <a:solidFill>
                  <a:prstClr val="white"/>
                </a:solidFill>
                <a:latin typeface="Montserrat Medium" pitchFamily="2" charset="-52"/>
              </a:rPr>
              <a:t>Д</a:t>
            </a:r>
            <a:r>
              <a:rPr lang="ru-RU" sz="2000" b="1" dirty="0" smtClean="0">
                <a:solidFill>
                  <a:prstClr val="white"/>
                </a:solidFill>
                <a:latin typeface="Montserrat Medium" pitchFamily="2" charset="-52"/>
              </a:rPr>
              <a:t>ети</a:t>
            </a:r>
            <a:r>
              <a:rPr lang="ru-RU" sz="2000" b="1" dirty="0">
                <a:solidFill>
                  <a:prstClr val="white"/>
                </a:solidFill>
                <a:latin typeface="Montserrat Medium" pitchFamily="2" charset="-52"/>
              </a:rPr>
              <a:t>, потерявшие родителей и близких родственников в зонах боевых действий;</a:t>
            </a:r>
          </a:p>
          <a:p>
            <a:pPr marL="342900" lvl="0" indent="-342900">
              <a:buFont typeface="+mj-lt"/>
              <a:buAutoNum type="arabicParenR"/>
              <a:defRPr/>
            </a:pPr>
            <a:r>
              <a:rPr lang="ru-RU" sz="2000" b="1" dirty="0">
                <a:solidFill>
                  <a:prstClr val="white"/>
                </a:solidFill>
                <a:latin typeface="Montserrat Medium" pitchFamily="2" charset="-52"/>
              </a:rPr>
              <a:t> В</a:t>
            </a:r>
            <a:r>
              <a:rPr lang="ru-RU" sz="2000" b="1" dirty="0" smtClean="0">
                <a:solidFill>
                  <a:prstClr val="white"/>
                </a:solidFill>
                <a:latin typeface="Montserrat Medium" pitchFamily="2" charset="-52"/>
              </a:rPr>
              <a:t>ынужденные переселенцы.</a:t>
            </a:r>
            <a:endParaRPr lang="ru-RU" sz="2000" b="1" dirty="0">
              <a:solidFill>
                <a:prstClr val="white"/>
              </a:solidFill>
              <a:latin typeface="Montserrat Medium" pitchFamily="2" charset="-52"/>
            </a:endParaRPr>
          </a:p>
          <a:p>
            <a:pPr marL="342900" lvl="0" indent="-342900">
              <a:buFont typeface="+mj-lt"/>
              <a:buAutoNum type="arabicParenR"/>
              <a:defRPr/>
            </a:pPr>
            <a:endParaRPr lang="ru-RU" sz="2000" b="1" dirty="0">
              <a:solidFill>
                <a:prstClr val="white"/>
              </a:solidFill>
              <a:latin typeface="Montserrat Medium" pitchFamily="2" charset="-52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491" y="905164"/>
            <a:ext cx="5994400" cy="490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Классификация обращений</a:t>
            </a:r>
            <a:endParaRPr lang="ru-RU" sz="2000" b="1" dirty="0">
              <a:solidFill>
                <a:srgbClr val="37AE79"/>
              </a:solidFill>
              <a:latin typeface="Montserrat Medium"/>
              <a:ea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885" y="-6691"/>
            <a:ext cx="5944115" cy="68646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562" y="183834"/>
            <a:ext cx="4079166" cy="72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5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16942"/>
            <a:ext cx="184731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3200" dirty="0">
                <a:solidFill>
                  <a:srgbClr val="37AE79"/>
                </a:solidFill>
                <a:latin typeface="Montserrat Medium" pitchFamily="2" charset="-52"/>
              </a:rPr>
              <a:t/>
            </a:r>
            <a:br>
              <a:rPr lang="ru-RU" sz="3200" dirty="0">
                <a:solidFill>
                  <a:srgbClr val="37AE79"/>
                </a:solidFill>
                <a:latin typeface="Montserrat Medium" pitchFamily="2" charset="-52"/>
              </a:rPr>
            </a:br>
            <a:r>
              <a:rPr lang="ru-RU" sz="3200" dirty="0">
                <a:solidFill>
                  <a:srgbClr val="37AE79"/>
                </a:solidFill>
                <a:latin typeface="Montserrat Medium" pitchFamily="2" charset="-52"/>
              </a:rPr>
              <a:t/>
            </a:r>
            <a:br>
              <a:rPr lang="ru-RU" sz="3200" dirty="0">
                <a:solidFill>
                  <a:srgbClr val="37AE79"/>
                </a:solidFill>
                <a:latin typeface="Montserrat Medium" pitchFamily="2" charset="-52"/>
              </a:rPr>
            </a:br>
            <a:endParaRPr lang="ru-RU" sz="3200" dirty="0">
              <a:solidFill>
                <a:srgbClr val="37AE7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136073"/>
            <a:ext cx="12192000" cy="5546855"/>
          </a:xfrm>
          <a:prstGeom prst="rect">
            <a:avLst/>
          </a:prstGeom>
          <a:solidFill>
            <a:srgbClr val="37AE79"/>
          </a:solidFill>
          <a:ln>
            <a:solidFill>
              <a:srgbClr val="37A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-52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227" y="394448"/>
            <a:ext cx="2218701" cy="2365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542" y="102404"/>
            <a:ext cx="4595095" cy="65805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217" y="72667"/>
            <a:ext cx="4781962" cy="6785333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46182" y="2244304"/>
            <a:ext cx="2676399" cy="321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500" b="1" dirty="0" smtClean="0">
                <a:solidFill>
                  <a:srgbClr val="008000"/>
                </a:solidFill>
                <a:latin typeface="Montserrat Medium"/>
                <a:ea typeface="Verdana" panose="020B0604030504040204" pitchFamily="34" charset="0"/>
              </a:rPr>
              <a:t>Порядок работы отделения службы сопровождения участников СВО и членов их семей</a:t>
            </a:r>
            <a:br>
              <a:rPr lang="ru-RU" sz="2500" b="1" dirty="0" smtClean="0">
                <a:solidFill>
                  <a:srgbClr val="008000"/>
                </a:solidFill>
                <a:latin typeface="Montserrat Medium"/>
                <a:ea typeface="Verdana" panose="020B0604030504040204" pitchFamily="34" charset="0"/>
              </a:rPr>
            </a:br>
            <a:endParaRPr lang="ru-RU" sz="2500" b="1" dirty="0">
              <a:solidFill>
                <a:srgbClr val="008000"/>
              </a:solidFill>
              <a:latin typeface="Montserrat Medium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71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16942"/>
            <a:ext cx="184731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3200" dirty="0">
                <a:solidFill>
                  <a:srgbClr val="37AE79"/>
                </a:solidFill>
                <a:latin typeface="Montserrat Medium" pitchFamily="2" charset="-52"/>
              </a:rPr>
              <a:t/>
            </a:r>
            <a:br>
              <a:rPr lang="ru-RU" sz="3200" dirty="0">
                <a:solidFill>
                  <a:srgbClr val="37AE79"/>
                </a:solidFill>
                <a:latin typeface="Montserrat Medium" pitchFamily="2" charset="-52"/>
              </a:rPr>
            </a:br>
            <a:r>
              <a:rPr lang="ru-RU" sz="3200" dirty="0">
                <a:solidFill>
                  <a:srgbClr val="37AE79"/>
                </a:solidFill>
                <a:latin typeface="Montserrat Medium" pitchFamily="2" charset="-52"/>
              </a:rPr>
              <a:t/>
            </a:r>
            <a:br>
              <a:rPr lang="ru-RU" sz="3200" dirty="0">
                <a:solidFill>
                  <a:srgbClr val="37AE79"/>
                </a:solidFill>
                <a:latin typeface="Montserrat Medium" pitchFamily="2" charset="-52"/>
              </a:rPr>
            </a:br>
            <a:endParaRPr lang="ru-RU" sz="3200" dirty="0">
              <a:solidFill>
                <a:srgbClr val="37AE7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136073"/>
            <a:ext cx="12192000" cy="5546855"/>
          </a:xfrm>
          <a:prstGeom prst="rect">
            <a:avLst/>
          </a:prstGeom>
          <a:solidFill>
            <a:srgbClr val="37AE79"/>
          </a:solidFill>
          <a:ln>
            <a:solidFill>
              <a:srgbClr val="37A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-52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5" y="200484"/>
            <a:ext cx="6234545" cy="6645898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46182" y="2936802"/>
            <a:ext cx="3898410" cy="183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Montserrat Medium"/>
                <a:ea typeface="Verdana" panose="020B0604030504040204" pitchFamily="34" charset="0"/>
                <a:cs typeface="+mj-cs"/>
              </a:rPr>
              <a:t>Порядок работы отделения службы сопровождения участников СВО и членов их семей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Montserrat Medium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228" y="93313"/>
            <a:ext cx="7102456" cy="66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4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3964" y="1845908"/>
            <a:ext cx="11693237" cy="4424216"/>
          </a:xfrm>
          <a:prstGeom prst="rect">
            <a:avLst/>
          </a:prstGeom>
          <a:solidFill>
            <a:srgbClr val="37AE79"/>
          </a:solidFill>
          <a:ln>
            <a:solidFill>
              <a:srgbClr val="37A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-52"/>
                <a:ea typeface="+mn-ea"/>
                <a:cs typeface="+mn-cs"/>
              </a:rPr>
              <a:t>	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-52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507108"/>
            <a:ext cx="5098474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Штат ВМБ «Помогаем </a:t>
            </a:r>
            <a:r>
              <a:rPr lang="ru-RU" sz="3200" b="1" dirty="0" err="1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СВОим</a:t>
            </a:r>
            <a:r>
              <a:rPr lang="ru-RU" sz="32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»</a:t>
            </a:r>
            <a:br>
              <a:rPr lang="ru-RU" sz="32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</a:br>
            <a:endParaRPr lang="ru-RU" sz="3200" b="1" dirty="0">
              <a:solidFill>
                <a:srgbClr val="37AE79"/>
              </a:solidFill>
              <a:latin typeface="Montserrat Medium"/>
              <a:ea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280" y="2101249"/>
            <a:ext cx="475719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Штатная численность: 8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шт.ед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 зависимости от запроса, на случай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одновременно могут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выехать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до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4-х человек, в </a:t>
            </a:r>
            <a:r>
              <a:rPr lang="ru-RU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т.ч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.:</a:t>
            </a:r>
          </a:p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психолог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психолог,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судебный эксперт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психолог, суицидолог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психолог, супервизор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психолог, медиатор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педагог-психолог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клинический психолог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юрисконсульт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388" y="0"/>
            <a:ext cx="6946612" cy="62701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349" y="599471"/>
            <a:ext cx="5437200" cy="96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5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5491" y="1929036"/>
            <a:ext cx="11693237" cy="4684200"/>
          </a:xfrm>
          <a:prstGeom prst="rect">
            <a:avLst/>
          </a:prstGeom>
          <a:solidFill>
            <a:srgbClr val="37AE79"/>
          </a:solidFill>
          <a:ln>
            <a:solidFill>
              <a:srgbClr val="37A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-52"/>
                <a:ea typeface="+mn-ea"/>
                <a:cs typeface="+mn-cs"/>
              </a:rPr>
              <a:t>	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-52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490" y="368608"/>
            <a:ext cx="6465455" cy="169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Спектр услуг для целевой группы «Участники СВО и члены их семей»</a:t>
            </a:r>
            <a:r>
              <a:rPr lang="ru-RU" sz="32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/>
            </a:r>
            <a:br>
              <a:rPr lang="ru-RU" sz="32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</a:br>
            <a:endParaRPr lang="ru-RU" sz="3200" b="1" dirty="0">
              <a:solidFill>
                <a:srgbClr val="37AE79"/>
              </a:solidFill>
              <a:latin typeface="Montserrat Medium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964" y="154997"/>
            <a:ext cx="4243676" cy="7504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298" y="2643010"/>
            <a:ext cx="51230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3B3B3B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Юридическое консультирование</a:t>
            </a:r>
            <a:endParaRPr lang="en-US" dirty="0" smtClean="0">
              <a:solidFill>
                <a:srgbClr val="3B3B3B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>
              <a:solidFill>
                <a:srgbClr val="3B3B3B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3B3B3B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Психологическое (индивидуальное, семейное) консультирование</a:t>
            </a:r>
            <a:endParaRPr lang="en-US" dirty="0" smtClean="0">
              <a:solidFill>
                <a:srgbClr val="3B3B3B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rgbClr val="3B3B3B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3B3B3B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Сопровождение траурного мероприятия (</a:t>
            </a:r>
            <a:r>
              <a:rPr lang="ru-RU" dirty="0" smtClean="0">
                <a:solidFill>
                  <a:srgbClr val="3B3B3B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похорон) </a:t>
            </a:r>
            <a:endParaRPr lang="en-US" dirty="0" smtClean="0">
              <a:solidFill>
                <a:srgbClr val="3B3B3B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rgbClr val="3B3B3B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3B3B3B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Меры социальной поддержки </a:t>
            </a:r>
            <a:r>
              <a:rPr lang="ru-RU" dirty="0" smtClean="0">
                <a:solidFill>
                  <a:srgbClr val="3B3B3B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семей военнослужащих (содействие в получении социальных услуг)</a:t>
            </a:r>
            <a:endParaRPr lang="ru-RU" dirty="0">
              <a:solidFill>
                <a:srgbClr val="3B3B3B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itchFamily="18" charset="0"/>
            </a:endParaRPr>
          </a:p>
          <a:p>
            <a:endParaRPr lang="ru-RU" dirty="0">
              <a:solidFill>
                <a:srgbClr val="3B3B3B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109" y="1929036"/>
            <a:ext cx="5735391" cy="447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6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3964" y="1819564"/>
            <a:ext cx="11693237" cy="4424216"/>
          </a:xfrm>
          <a:prstGeom prst="rect">
            <a:avLst/>
          </a:prstGeom>
          <a:solidFill>
            <a:srgbClr val="37AE79"/>
          </a:solidFill>
          <a:ln>
            <a:solidFill>
              <a:srgbClr val="37A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-52"/>
                <a:ea typeface="+mn-ea"/>
                <a:cs typeface="+mn-cs"/>
              </a:rPr>
              <a:t>	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-52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43102"/>
            <a:ext cx="6668654" cy="16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Начало работы </a:t>
            </a:r>
            <a:b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</a:br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Выездной мобильной бригады </a:t>
            </a:r>
            <a:b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</a:br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«Помогаем </a:t>
            </a:r>
            <a:r>
              <a:rPr lang="ru-RU" sz="2800" b="1" dirty="0" err="1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СВОим</a:t>
            </a:r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»</a:t>
            </a:r>
            <a:b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</a:br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май 2022 г.</a:t>
            </a:r>
            <a:endParaRPr lang="ru-RU" sz="2800" b="1" dirty="0">
              <a:solidFill>
                <a:srgbClr val="37AE79"/>
              </a:solidFill>
              <a:latin typeface="Montserrat Medium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964" y="82309"/>
            <a:ext cx="4239492" cy="7496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061" y="1967344"/>
            <a:ext cx="6683140" cy="41286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64" y="2378389"/>
            <a:ext cx="5322269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3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5491" y="1715479"/>
            <a:ext cx="4520197" cy="5142521"/>
          </a:xfrm>
          <a:prstGeom prst="rect">
            <a:avLst/>
          </a:prstGeom>
          <a:solidFill>
            <a:srgbClr val="37AE79"/>
          </a:solidFill>
          <a:ln>
            <a:solidFill>
              <a:srgbClr val="37A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200" b="1" dirty="0" smtClean="0">
                <a:solidFill>
                  <a:prstClr val="white"/>
                </a:solidFill>
                <a:latin typeface="Montserrat Medium" pitchFamily="2" charset="-52"/>
              </a:rPr>
              <a:t>Рекомендации специалистам</a:t>
            </a: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itchFamily="2" charset="-52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07730"/>
            <a:ext cx="7656946" cy="126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Методы социально-психологической </a:t>
            </a:r>
            <a:r>
              <a:rPr lang="ru-RU" sz="2800" b="1" dirty="0" err="1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реадаптации</a:t>
            </a:r>
            <a:r>
              <a:rPr lang="ru-RU" sz="2800" b="1" dirty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 участников боевых </a:t>
            </a:r>
            <a:r>
              <a:rPr lang="ru-RU" sz="2800" b="1" dirty="0" smtClean="0">
                <a:solidFill>
                  <a:srgbClr val="37AE79"/>
                </a:solidFill>
                <a:latin typeface="Montserrat Medium"/>
                <a:ea typeface="Verdana" panose="020B0604030504040204" pitchFamily="34" charset="0"/>
              </a:rPr>
              <a:t>действий и членов их семей</a:t>
            </a:r>
            <a:endParaRPr lang="ru-RU" sz="2800" b="1" dirty="0">
              <a:solidFill>
                <a:srgbClr val="37AE79"/>
              </a:solidFill>
              <a:latin typeface="Montserrat Medium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562" y="183834"/>
            <a:ext cx="4079166" cy="7213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688" y="1715479"/>
            <a:ext cx="7496312" cy="514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1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577</Words>
  <Application>Microsoft Office PowerPoint</Application>
  <PresentationFormat>Широкоэкранный</PresentationFormat>
  <Paragraphs>86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Montserrat Black</vt:lpstr>
      <vt:lpstr>Montserrat ExtraBold</vt:lpstr>
      <vt:lpstr>Montserrat Medium</vt:lpstr>
      <vt:lpstr>Montserrat SemiBold</vt:lpstr>
      <vt:lpstr>Times New Roman</vt:lpstr>
      <vt:lpstr>Verdana</vt:lpstr>
      <vt:lpstr>Wingdings</vt:lpstr>
      <vt:lpstr>Тема Office</vt:lpstr>
      <vt:lpstr>Социальная практика оказания экстренной психологической помощи населению и специалистам муниципальных образований ЧО «Выездная мобильная бригада СМФЦ» и Выездная мобильная бригада  «Помогаем СВОим»</vt:lpstr>
      <vt:lpstr>План практического занятия</vt:lpstr>
      <vt:lpstr>Классификация обращений</vt:lpstr>
      <vt:lpstr>  </vt:lpstr>
      <vt:lpstr>  </vt:lpstr>
      <vt:lpstr>Штат ВМБ «Помогаем СВОим» </vt:lpstr>
      <vt:lpstr>Спектр услуг для целевой группы «Участники СВО и члены их семей» </vt:lpstr>
      <vt:lpstr>Начало работы  Выездной мобильной бригады  «Помогаем СВОим» май 2022 г.</vt:lpstr>
      <vt:lpstr>Методы социально-психологической реадаптации участников боевых действий и членов их семей</vt:lpstr>
      <vt:lpstr>Методы социально-психологической реадаптации участников боевых действий и членов их семей</vt:lpstr>
      <vt:lpstr>Методы социально-психологической реадаптации участников боевых действий и членов их семей</vt:lpstr>
      <vt:lpstr>Методы социально-психологической реадаптации участников боевых действий и членов их семей</vt:lpstr>
      <vt:lpstr>Методы социально-психологической реадаптации участников боевых действий и членов их семей</vt:lpstr>
      <vt:lpstr>Методы социально-психологической реадаптации участников боевых действий и членов их семей</vt:lpstr>
      <vt:lpstr>Методы социально-психологической реадаптации участников боевых действий и членов их семей</vt:lpstr>
      <vt:lpstr>Методы социально-психологической реадаптации участников боевых действий и членов их семей</vt:lpstr>
      <vt:lpstr>Методы социально-психологической реадаптации участников боевых действий и членов их семей</vt:lpstr>
      <vt:lpstr>Методы социально-психологической реадаптации участников боевых действий и членов их семей</vt:lpstr>
      <vt:lpstr>Портрет участника СВО </vt:lpstr>
      <vt:lpstr>Портрет семьи в дистрессе (длительном стрессе)  </vt:lpstr>
      <vt:lpstr>4 портрета семьи  участников СВО </vt:lpstr>
      <vt:lpstr>Место встречи семьи  и государства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66</cp:revision>
  <dcterms:created xsi:type="dcterms:W3CDTF">2023-08-01T05:07:17Z</dcterms:created>
  <dcterms:modified xsi:type="dcterms:W3CDTF">2023-10-12T06:20:22Z</dcterms:modified>
</cp:coreProperties>
</file>