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260" r:id="rId6"/>
    <p:sldId id="265" r:id="rId7"/>
    <p:sldId id="264" r:id="rId8"/>
    <p:sldId id="266" r:id="rId9"/>
    <p:sldId id="267" r:id="rId10"/>
    <p:sldId id="261" r:id="rId11"/>
    <p:sldId id="262" r:id="rId12"/>
    <p:sldId id="268" r:id="rId13"/>
    <p:sldId id="273" r:id="rId14"/>
    <p:sldId id="269" r:id="rId15"/>
    <p:sldId id="270" r:id="rId16"/>
    <p:sldId id="271" r:id="rId17"/>
    <p:sldId id="274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5FE48-CE51-454B-A386-0AC89E551016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C9613-0FA1-475D-86B3-AE435DC42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53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9613-0FA1-475D-86B3-AE435DC426A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0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jpeg"/><Relationship Id="rId7" Type="http://schemas.openxmlformats.org/officeDocument/2006/relationships/image" Target="../media/image4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4602"/>
            <a:ext cx="6192688" cy="5017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Муниципальное образование город Тула</a:t>
            </a:r>
            <a:endParaRPr lang="ru-RU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1018149"/>
            <a:ext cx="6480720" cy="377900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«Профилактика безнадзорности и правонарушений несовершеннолетних, в том числе находящихся в трудной жизненной ситуации или социально опасном положении, посредством реализации городских проектов, направленных на вовлечение подростков и их родителей в различные виды деятельности»</a:t>
            </a:r>
          </a:p>
        </p:txBody>
      </p:sp>
      <p:pic>
        <p:nvPicPr>
          <p:cNvPr id="1026" name="Picture 2" descr="C:\Users\DolgoletAD\Desktop\картинки\въездная башня крем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0"/>
            <a:ext cx="233719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36" y="14601"/>
            <a:ext cx="853016" cy="10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5229200"/>
            <a:ext cx="67871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отдела профилактики безнадзорности и правонарушений несовершеннолетних администрации города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Тулы -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Гончарова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4992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olgoletAD\Desktop\картинки\фон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14" descr="C:\Documents and Settings\IlinaEV\Рабочий стол\фото\Школа Мужества 28.02.17 Сов\P10407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92500" y="116632"/>
            <a:ext cx="5651500" cy="526306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ctr" rotWithShape="0">
              <a:schemeClr val="accent1">
                <a:shade val="9000"/>
                <a:satMod val="105000"/>
                <a:alpha val="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«Знать, чтобы жить»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387" y="2061442"/>
            <a:ext cx="518477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летний этап - с 1 июня по 30 августа 2016 г.;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зимний этап - с 15 ноября 2016 года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        по 15 января 2017 г.</a:t>
            </a:r>
          </a:p>
          <a:p>
            <a:pPr>
              <a:defRPr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24 выезда -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 загородные оздоровительные лагеря,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3537 детей и подростков охвачено профилактической работой</a:t>
            </a:r>
          </a:p>
          <a:p>
            <a:pPr>
              <a:defRPr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12000 – в лагерях дневного пребывания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 на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придворовых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территориях</a:t>
            </a:r>
          </a:p>
        </p:txBody>
      </p:sp>
      <p:pic>
        <p:nvPicPr>
          <p:cNvPr id="11266" name="Picture 2" descr="https://im0-tub-ru.yandex.net/i?id=7ce9a04f2d5490c3cf9881a9a4e75880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19475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6" name="Oval 117"/>
          <p:cNvSpPr>
            <a:spLocks noChangeArrowheads="1"/>
          </p:cNvSpPr>
          <p:nvPr/>
        </p:nvSpPr>
        <p:spPr bwMode="auto">
          <a:xfrm>
            <a:off x="3492500" y="9810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779838" y="1125538"/>
            <a:ext cx="4973637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Oval 117"/>
          <p:cNvSpPr>
            <a:spLocks noChangeArrowheads="1"/>
          </p:cNvSpPr>
          <p:nvPr/>
        </p:nvSpPr>
        <p:spPr bwMode="auto">
          <a:xfrm>
            <a:off x="3924300" y="7651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206875" y="908050"/>
            <a:ext cx="4937125" cy="317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 descr="C:\Мои документы\Знать, чтобы жить 2016\фото\Орленок - 07.06.2016\изображение 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724400"/>
            <a:ext cx="3025775" cy="1944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71" name="Picture 7" descr="C:\Мои документы\Знать, чтобы жить 2016\фото\Космос\изображение 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0850" y="4292600"/>
            <a:ext cx="3613150" cy="203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 descr="C:\Мои документы\Знать, чтобы жить 2016\фото\Солнечный\изображение 0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5118100"/>
            <a:ext cx="3024188" cy="173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4" name="Picture 14" descr="T:\КДНиЗП\ГОНЧАРОВА\02.03.2017 КДНиЗп Прив.р-на\DSC0121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2565400"/>
            <a:ext cx="2563813" cy="1922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9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lgoletAD\Desktop\картинки\фон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92500" y="188640"/>
            <a:ext cx="5651500" cy="454298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ctr" rotWithShape="0">
              <a:schemeClr val="accent1">
                <a:shade val="9000"/>
                <a:satMod val="105000"/>
                <a:alpha val="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«Знать, чтобы жить»</a:t>
            </a:r>
          </a:p>
        </p:txBody>
      </p:sp>
      <p:pic>
        <p:nvPicPr>
          <p:cNvPr id="11266" name="Picture 2" descr="https://im0-tub-ru.yandex.net/i?id=7ce9a04f2d5490c3cf9881a9a4e75880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19475" cy="201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8" name="Oval 117"/>
          <p:cNvSpPr>
            <a:spLocks noChangeArrowheads="1"/>
          </p:cNvSpPr>
          <p:nvPr/>
        </p:nvSpPr>
        <p:spPr bwMode="auto">
          <a:xfrm>
            <a:off x="3492500" y="9810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779838" y="1125538"/>
            <a:ext cx="4973637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Oval 117"/>
          <p:cNvSpPr>
            <a:spLocks noChangeArrowheads="1"/>
          </p:cNvSpPr>
          <p:nvPr/>
        </p:nvSpPr>
        <p:spPr bwMode="auto">
          <a:xfrm>
            <a:off x="3924300" y="7651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206875" y="908050"/>
            <a:ext cx="4937125" cy="317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26188" y="4278313"/>
            <a:ext cx="2790825" cy="1962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269" name="Picture 5" descr="T:\КДНиЗП\ИЛЬИНА\Школа Мужества 28.02.17 Сов\P10407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2574925"/>
            <a:ext cx="2879725" cy="215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 descr="C:\Users\User\Desktop\Документы\Для Марии Вячеславовны\IMG_7473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6300788" y="1341438"/>
            <a:ext cx="2843212" cy="18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001" y="4279106"/>
            <a:ext cx="2702499" cy="29695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Работа с родителями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3" y="4914900"/>
            <a:ext cx="1778000" cy="817563"/>
          </a:xfrm>
        </p:spPr>
        <p:txBody>
          <a:bodyPr/>
          <a:lstStyle/>
          <a:p>
            <a:pPr marR="0" eaLnBrk="1" hangingPunct="1">
              <a:defRPr/>
            </a:pPr>
            <a:r>
              <a:rPr lang="ru-RU" sz="1800" b="1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Территория здоровья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 bwMode="auto">
          <a:xfrm>
            <a:off x="3752850" y="6092825"/>
            <a:ext cx="2592388" cy="61118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/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b="1" dirty="0" err="1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Arial" charset="0"/>
              </a:rPr>
              <a:t>Граффити-балончик</a:t>
            </a:r>
            <a:r>
              <a:rPr lang="ru-RU" b="1" dirty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Arial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b="1" dirty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Arial" charset="0"/>
              </a:rPr>
              <a:t>против </a:t>
            </a:r>
            <a:r>
              <a:rPr lang="ru-RU" b="1" dirty="0" err="1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Arial" charset="0"/>
              </a:rPr>
              <a:t>спайса</a:t>
            </a:r>
            <a:endParaRPr lang="ru-RU" b="1" dirty="0">
              <a:solidFill>
                <a:srgbClr val="0B53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Arial" charset="0"/>
            </a:endParaRPr>
          </a:p>
        </p:txBody>
      </p:sp>
      <p:pic>
        <p:nvPicPr>
          <p:cNvPr id="22" name="Picture 10" descr="UqS8Em6oMlo"/>
          <p:cNvPicPr>
            <a:picLocks noChangeAspect="1" noChangeArrowheads="1"/>
          </p:cNvPicPr>
          <p:nvPr/>
        </p:nvPicPr>
        <p:blipFill>
          <a:blip r:embed="rId7"/>
          <a:srcRect l="6700" r="12009"/>
          <a:stretch>
            <a:fillRect/>
          </a:stretch>
        </p:blipFill>
        <p:spPr bwMode="auto">
          <a:xfrm>
            <a:off x="790575" y="4867275"/>
            <a:ext cx="2879725" cy="1990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39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90750"/>
            <a:ext cx="30575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3775075" y="1613928"/>
            <a:ext cx="2471778" cy="57606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Всероссийский день правовой помощи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88640"/>
            <a:ext cx="4690864" cy="576064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воли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764704"/>
            <a:ext cx="55081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Многодневные профилактические походы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- «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Дороги, которые мы выбираем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…» -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чел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.;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- «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Преодоление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» -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чел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Профильная реабилитационная смена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Сила воли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» -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чел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Инновационный социальный проект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В гармонии с законом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» -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чел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21373"/>
            <a:ext cx="3312368" cy="2209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3" y="2192610"/>
            <a:ext cx="3476972" cy="2328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2"/>
            <a:ext cx="2753883" cy="2065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0" y="3212976"/>
            <a:ext cx="3285492" cy="2190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32655"/>
            <a:ext cx="3629424" cy="204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00389"/>
            <a:ext cx="2987824" cy="1544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lgoletAD\Desktop\картинки\фон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554960" cy="564672"/>
          </a:xfrm>
        </p:spPr>
        <p:txBody>
          <a:bodyPr anchor="t"/>
          <a:lstStyle/>
          <a:p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«Мыс доброй надежды»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Областной профильный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палаточный лагерь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для детей, находящихся в трудной жизне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ной ситуации,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в том числе детей-инвалидов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561499" cy="1966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9" y="2834816"/>
            <a:ext cx="3312683" cy="248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81" y="4110461"/>
            <a:ext cx="2166342" cy="1601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73" y="3068960"/>
            <a:ext cx="3230757" cy="2431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5" y="577345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реализуется 16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(с июня 2000 года)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endParaRPr lang="ru-RU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МКОУДОД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дополнительного образования для детей «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Турист».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77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88640"/>
            <a:ext cx="5472608" cy="504056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едины!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C:\Users\DolgoletAD\Desktop\картинки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1700808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Социологическое исследование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«Профилактика конфликтов в сфере межнациональных и межконфессиональных отношений среди учащихся образовательных учреждений города Тулы»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3024246"/>
            <a:ext cx="61926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образовательных и просветительских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- 144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мероприятия; </a:t>
            </a: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«Семья года»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в номинации «Крепкая семья – сильная держава» – 7 семей;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урок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, посвященный Дню русского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языка</a:t>
            </a: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рисунка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«Традиции и обычаи моей страны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» </a:t>
            </a:r>
          </a:p>
          <a:p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Вечер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толерантности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«Все различны, все равны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Ролевая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«Мой мир добра»</a:t>
            </a:r>
          </a:p>
        </p:txBody>
      </p:sp>
    </p:spTree>
    <p:extLst>
      <p:ext uri="{BB962C8B-B14F-4D97-AF65-F5344CB8AC3E}">
        <p14:creationId xmlns:p14="http://schemas.microsoft.com/office/powerpoint/2010/main" val="28132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762872" cy="56467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едины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84" y="5270291"/>
            <a:ext cx="3393499" cy="1598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6475" cy="2504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48" y="448639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" y="4600203"/>
            <a:ext cx="4007924" cy="225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5783"/>
            <a:ext cx="3337246" cy="187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19" y="836446"/>
            <a:ext cx="2880412" cy="233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48" y="2734639"/>
            <a:ext cx="3848099" cy="256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http://auto-marshal.ru/wapopepa/288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5" y="2504852"/>
            <a:ext cx="1532745" cy="27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7111" y="116632"/>
            <a:ext cx="411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детей, которые будут проводить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каникулы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городе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98008"/>
            <a:ext cx="2247055" cy="3597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9" y="2488540"/>
            <a:ext cx="3579096" cy="2234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8" y="4682211"/>
            <a:ext cx="3301517" cy="219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87" y="2805100"/>
            <a:ext cx="2715619" cy="20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9" y="29878"/>
            <a:ext cx="5040560" cy="267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34" y="795577"/>
            <a:ext cx="3365101" cy="228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75" y="4841814"/>
            <a:ext cx="2809503" cy="1873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842992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добрых сердец» 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36712"/>
            <a:ext cx="8928992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Клуб </a:t>
            </a:r>
            <a:r>
              <a:rPr lang="ru-RU" dirty="0" smtClean="0">
                <a:solidFill>
                  <a:schemeClr val="bg1"/>
                </a:solidFill>
              </a:rPr>
              <a:t>создан </a:t>
            </a:r>
            <a:r>
              <a:rPr lang="ru-RU" dirty="0">
                <a:solidFill>
                  <a:schemeClr val="bg1"/>
                </a:solidFill>
              </a:rPr>
              <a:t>в МБУДО «Центр внешкольной работы»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ноябре 2014 года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Главной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</a:t>
            </a:r>
            <a:r>
              <a:rPr lang="ru-RU" dirty="0" smtClean="0">
                <a:solidFill>
                  <a:schemeClr val="bg1"/>
                </a:solidFill>
              </a:rPr>
              <a:t>является развитие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социально-значимых </a:t>
            </a:r>
            <a:r>
              <a:rPr lang="ru-RU" dirty="0">
                <a:solidFill>
                  <a:schemeClr val="bg1"/>
                </a:solidFill>
              </a:rPr>
              <a:t>качеств, необходимых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>
                <a:solidFill>
                  <a:schemeClr val="bg1"/>
                </a:solidFill>
              </a:rPr>
              <a:t>адаптации и интеграции инвалидов в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социум </a:t>
            </a:r>
            <a:r>
              <a:rPr lang="ru-RU" dirty="0">
                <a:solidFill>
                  <a:schemeClr val="bg1"/>
                </a:solidFill>
              </a:rPr>
              <a:t>посредством организации и работы клуба. </a:t>
            </a:r>
          </a:p>
        </p:txBody>
      </p:sp>
      <p:sp>
        <p:nvSpPr>
          <p:cNvPr id="5" name="AutoShape 4" descr="https://zipview.mail.ru/get/f2ef3ba537555ba5d6062efd2497a333/741a9a98692022fba35fd6a431c8a34e?x-email=kaor1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67" y="1319221"/>
            <a:ext cx="2991771" cy="2243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1" y="2893950"/>
            <a:ext cx="2319809" cy="331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4" y="4553808"/>
            <a:ext cx="3218779" cy="2414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76" y="2195203"/>
            <a:ext cx="3172278" cy="2379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74" y="3933056"/>
            <a:ext cx="3304287" cy="2478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68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391691" cy="47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704088"/>
            <a:ext cx="4536504" cy="5965272"/>
          </a:xfrm>
        </p:spPr>
        <p:txBody>
          <a:bodyPr anchor="t">
            <a:normAutofit fontScale="90000"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демографические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показатели: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численность детского населения (всего) – </a:t>
            </a:r>
            <a:r>
              <a:rPr lang="ru-RU" sz="2400" b="1" dirty="0" smtClean="0"/>
              <a:t>111339 чел.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 том числе в возрасте:</a:t>
            </a:r>
            <a:br>
              <a:rPr lang="ru-RU" sz="2400" dirty="0" smtClean="0"/>
            </a:br>
            <a:r>
              <a:rPr lang="ru-RU" sz="2400" dirty="0" smtClean="0"/>
              <a:t>0 - 6 лет – </a:t>
            </a:r>
            <a:r>
              <a:rPr lang="ru-RU" sz="2400" b="1" dirty="0" smtClean="0"/>
              <a:t>44307 чел.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7 - 15 лет –  </a:t>
            </a:r>
            <a:r>
              <a:rPr lang="ru-RU" sz="2400" b="1" dirty="0" smtClean="0"/>
              <a:t>50752 чел.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16 – 17 лет – </a:t>
            </a:r>
            <a:r>
              <a:rPr lang="ru-RU" sz="2400" b="1" dirty="0" smtClean="0"/>
              <a:t>16280 чел.</a:t>
            </a:r>
            <a:br>
              <a:rPr lang="ru-RU" sz="2400" b="1" dirty="0" smtClean="0"/>
            </a:br>
            <a:r>
              <a:rPr lang="ru-RU" sz="800" b="1" dirty="0" smtClean="0"/>
              <a:t/>
            </a:r>
            <a:br>
              <a:rPr lang="ru-RU" sz="800" b="1" dirty="0" smtClean="0"/>
            </a:br>
            <a:r>
              <a:rPr lang="ru-RU" sz="2400" dirty="0" smtClean="0"/>
              <a:t>количество </a:t>
            </a:r>
            <a:r>
              <a:rPr lang="ru-RU" sz="2400" dirty="0"/>
              <a:t>малоимущих семей с детьми, состоящих на учете в учреждениях социальной защиты </a:t>
            </a:r>
            <a:r>
              <a:rPr lang="ru-RU" sz="2400" dirty="0" smtClean="0"/>
              <a:t>населения – </a:t>
            </a:r>
            <a:r>
              <a:rPr lang="ru-RU" sz="2400" b="1" dirty="0" smtClean="0"/>
              <a:t>4165,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них детей – </a:t>
            </a:r>
            <a:r>
              <a:rPr lang="ru-RU" sz="2400" b="1" dirty="0" smtClean="0"/>
              <a:t>7882 чел.</a:t>
            </a:r>
            <a:br>
              <a:rPr lang="ru-RU" sz="2400" b="1" dirty="0" smtClean="0"/>
            </a:br>
            <a:r>
              <a:rPr lang="ru-RU" sz="2400" dirty="0" smtClean="0"/>
              <a:t>в социально опасном положении </a:t>
            </a:r>
            <a:r>
              <a:rPr lang="ru-RU" sz="2400" b="1" dirty="0" smtClean="0"/>
              <a:t>– 1077 чел.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4" name="Picture 2" descr="C:\Users\DolgoletAD\Desktop\картинки\карта Тул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" y="116632"/>
            <a:ext cx="41290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2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lgoletAD\Desktop\картинки\фон - оформл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812360" cy="6192688"/>
          </a:xfrm>
        </p:spPr>
        <p:txBody>
          <a:bodyPr anchor="t">
            <a:no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муниципальном образовании город Тула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утверждены: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2400" dirty="0" smtClean="0"/>
              <a:t>- «План </a:t>
            </a:r>
            <a:r>
              <a:rPr lang="ru-RU" sz="2400" dirty="0"/>
              <a:t>мероприятий на 2015 - 2017 годы муниципального образования город Тула по реализации Стратегии действий в интересах детей Тульской области на 2012-2017 годы</a:t>
            </a:r>
            <a:r>
              <a:rPr lang="ru-RU" sz="2400" dirty="0" smtClean="0"/>
              <a:t>»;</a:t>
            </a:r>
            <a:br>
              <a:rPr lang="ru-RU" sz="2400" dirty="0" smtClean="0"/>
            </a:br>
            <a:r>
              <a:rPr lang="ru-RU" sz="2400" dirty="0" smtClean="0"/>
              <a:t>- «Комплексные меры </a:t>
            </a:r>
            <a:r>
              <a:rPr lang="ru-RU" sz="2400" dirty="0"/>
              <a:t>профилактики безнадзорности, беспризорности и правонарушений несовершеннолетних в МО город </a:t>
            </a:r>
            <a:r>
              <a:rPr lang="ru-RU" sz="2400" dirty="0" smtClean="0"/>
              <a:t>Тула»; </a:t>
            </a:r>
            <a:br>
              <a:rPr lang="ru-RU" sz="2400" dirty="0" smtClean="0"/>
            </a:br>
            <a:r>
              <a:rPr lang="ru-RU" sz="2400" dirty="0" smtClean="0"/>
              <a:t>- «План </a:t>
            </a:r>
            <a:r>
              <a:rPr lang="ru-RU" sz="2400" dirty="0"/>
              <a:t>мероприятий, направленных на противодействие жестокому обращению с детьми и профилактику суицидов среди несовершеннолетних в МО город </a:t>
            </a:r>
            <a:r>
              <a:rPr lang="ru-RU" sz="2400" dirty="0" smtClean="0"/>
              <a:t>Тула»; </a:t>
            </a:r>
            <a:br>
              <a:rPr lang="ru-RU" sz="2400" dirty="0" smtClean="0"/>
            </a:br>
            <a:r>
              <a:rPr lang="ru-RU" sz="2400" dirty="0" smtClean="0"/>
              <a:t>- «Порядок </a:t>
            </a:r>
            <a:r>
              <a:rPr lang="ru-RU" sz="2400" dirty="0"/>
              <a:t>взаимодействия органов и учреждений системы профилактики безнадзорности и правонарушений несовершеннолетних при выявлении детей и семей, находящихся в социально опасном положении и проведении с ними индивидуальной профилактической работы в городе Туле»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052" name="Picture 4" descr="http://auto-marshal.ru/wapopepa/28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548680"/>
            <a:ext cx="15841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9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300"/>
            <a:ext cx="9142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995120" cy="636680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6012160" y="27809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19672" y="4021072"/>
            <a:ext cx="2232248" cy="1067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Знать, чтобы жить!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516216" y="1463080"/>
            <a:ext cx="2304256" cy="1186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Каникулы в городе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804248" y="4100832"/>
            <a:ext cx="2304256" cy="1223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Сила воли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981903" y="5213164"/>
            <a:ext cx="2448271" cy="11559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Ночной дозор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995936" y="607931"/>
            <a:ext cx="230425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Внимание, Подросток!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635896" y="2419756"/>
            <a:ext cx="3528392" cy="2135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</a:t>
            </a:r>
            <a:r>
              <a:rPr lang="ru-RU" dirty="0"/>
              <a:t>целью профилактики безнадзорности и правонарушений несовершеннолетних реализуются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1619672" y="1522331"/>
            <a:ext cx="2174540" cy="11547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Внимание, </a:t>
            </a:r>
            <a:r>
              <a:rPr lang="ru-RU" dirty="0"/>
              <a:t>Д</a:t>
            </a:r>
            <a:r>
              <a:rPr lang="ru-RU" dirty="0" smtClean="0"/>
              <a:t>ети!</a:t>
            </a:r>
            <a:endParaRPr lang="ru-RU" dirty="0"/>
          </a:p>
        </p:txBody>
      </p:sp>
      <p:sp>
        <p:nvSpPr>
          <p:cNvPr id="15" name="Месяц 14"/>
          <p:cNvSpPr/>
          <p:nvPr/>
        </p:nvSpPr>
        <p:spPr>
          <a:xfrm>
            <a:off x="1954560" y="2858548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есяц 16"/>
          <p:cNvSpPr/>
          <p:nvPr/>
        </p:nvSpPr>
        <p:spPr>
          <a:xfrm rot="3442231">
            <a:off x="3024420" y="493445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есяц 18"/>
          <p:cNvSpPr/>
          <p:nvPr/>
        </p:nvSpPr>
        <p:spPr>
          <a:xfrm rot="7403255">
            <a:off x="6808692" y="554412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есяц 19"/>
          <p:cNvSpPr/>
          <p:nvPr/>
        </p:nvSpPr>
        <p:spPr>
          <a:xfrm rot="10800000">
            <a:off x="7956376" y="2858548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есяц 20"/>
          <p:cNvSpPr/>
          <p:nvPr/>
        </p:nvSpPr>
        <p:spPr>
          <a:xfrm rot="18580081">
            <a:off x="2927566" y="5333930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есяц 21"/>
          <p:cNvSpPr/>
          <p:nvPr/>
        </p:nvSpPr>
        <p:spPr>
          <a:xfrm rot="14387014">
            <a:off x="6935688" y="5395975"/>
            <a:ext cx="457200" cy="9144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 descr="C:\Users\DolgoletAD\Desktop\картинки\rabota--s-roditelyami-kartinki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" y="0"/>
            <a:ext cx="1948109" cy="1954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2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5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349280" cy="576064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Дети!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175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20" y="1160562"/>
            <a:ext cx="3175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20" y="776387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404" y="260648"/>
            <a:ext cx="3077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июля по 15 октября 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1040"/>
            <a:ext cx="3749675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0" y="1018918"/>
            <a:ext cx="3441932" cy="258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96" y="1220887"/>
            <a:ext cx="3693240" cy="246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15" y="1900316"/>
            <a:ext cx="341471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83044"/>
            <a:ext cx="3560856" cy="267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00237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0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5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349280" cy="576064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Дети!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175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20" y="776387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404" y="260648"/>
            <a:ext cx="3077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июля по 15 октября 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00237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20" y="1160562"/>
            <a:ext cx="3175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06" y="1322487"/>
            <a:ext cx="91206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u="sng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Выявлено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 несовершеннолетних, </a:t>
            </a:r>
            <a:endParaRPr lang="ru-RU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находящихся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в трудной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жизненной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ситуации. </a:t>
            </a:r>
            <a:endParaRPr lang="ru-RU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r"/>
            <a:r>
              <a:rPr lang="ru-RU" sz="2400" u="sng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 </a:t>
            </a:r>
            <a:r>
              <a:rPr lang="ru-RU" sz="2400" u="sng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следующие меры: </a:t>
            </a:r>
            <a:endParaRPr lang="ru-RU" sz="2400" u="sng" dirty="0" smtClean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поставлены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на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учет–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 чел.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возвращены родителям -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чел.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помещены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в учреждения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соц.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защиты населения –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чел.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здравоохранения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–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чел.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  <a:p>
            <a:pPr algn="r"/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  <a:p>
            <a:pPr algn="r"/>
            <a:r>
              <a:rPr lang="ru-RU" sz="2400" u="sng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Организовано: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более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 публикации в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СМИ, </a:t>
            </a:r>
          </a:p>
          <a:p>
            <a:pPr algn="r"/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общественных слушаний по вопросам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предупреждения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преступлений против жизни, здоровья, половой неприкосновенности несовершеннолетних.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" y="836712"/>
            <a:ext cx="3479360" cy="2724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2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762872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Подросток!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60648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15 мая по 15 октября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62351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03022" y="908720"/>
            <a:ext cx="534097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задачи: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- обеспечение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100% охвата организованной досуговой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деятельностью; 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- оказание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помощи во временном трудоустройстве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несовершеннолетних; 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- профилактика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различного вида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зависимостей, пропаганда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здорового образа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жизни.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3" y="3395681"/>
            <a:ext cx="3449601" cy="230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572732" cy="248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87" y="3403143"/>
            <a:ext cx="3707904" cy="2470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DolgoletAD\Desktop\картинки\фон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27784" y="111125"/>
            <a:ext cx="6516216" cy="642938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ctr" rotWithShape="0">
              <a:schemeClr val="accent1">
                <a:shade val="9000"/>
                <a:satMod val="105000"/>
                <a:alpha val="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досуговой занятости</a:t>
            </a:r>
          </a:p>
        </p:txBody>
      </p:sp>
      <p:sp>
        <p:nvSpPr>
          <p:cNvPr id="18436" name="Oval 117"/>
          <p:cNvSpPr>
            <a:spLocks noChangeArrowheads="1"/>
          </p:cNvSpPr>
          <p:nvPr/>
        </p:nvSpPr>
        <p:spPr bwMode="auto">
          <a:xfrm>
            <a:off x="3492500" y="9810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779838" y="1125538"/>
            <a:ext cx="4973637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Oval 117"/>
          <p:cNvSpPr>
            <a:spLocks noChangeArrowheads="1"/>
          </p:cNvSpPr>
          <p:nvPr/>
        </p:nvSpPr>
        <p:spPr bwMode="auto">
          <a:xfrm>
            <a:off x="3924300" y="765175"/>
            <a:ext cx="282575" cy="285750"/>
          </a:xfrm>
          <a:prstGeom prst="ellipse">
            <a:avLst/>
          </a:prstGeom>
          <a:solidFill>
            <a:srgbClr val="F79646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206875" y="908050"/>
            <a:ext cx="4937125" cy="317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2160" y="1207272"/>
            <a:ext cx="4142819" cy="606326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2 полугодие 2016 г. –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более 500 спортивных соревнований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" y="2133600"/>
            <a:ext cx="2624137" cy="1966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7475"/>
            <a:ext cx="2895600" cy="193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0988" y="2025650"/>
            <a:ext cx="2487612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3788" y="1990725"/>
            <a:ext cx="2836862" cy="160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43675" y="4887913"/>
            <a:ext cx="2587625" cy="1941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3716338"/>
            <a:ext cx="2903538" cy="1936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57413" y="4849813"/>
            <a:ext cx="2689225" cy="201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194" name="Picture 2" descr="C:\Users\DolgoletAD\Desktop\картинки\1860517_дети-Постоянный-шаре-счастливым-ребенка-школы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1847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olgoletAD\Desktop\картинки\фон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834880" cy="4926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Ночной дозор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88" y="1161139"/>
            <a:ext cx="3175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3175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83" y="773212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347" y="3629457"/>
            <a:ext cx="3009688" cy="300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19" y="4997687"/>
            <a:ext cx="4056112" cy="1641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3421924"/>
            <a:ext cx="3257518" cy="14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 descr="http://tula-day.ru/upload_files/news/prev/66868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660" y="1187680"/>
            <a:ext cx="3211063" cy="2408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680" y="2204733"/>
            <a:ext cx="2444568" cy="2434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:\Users\DolgoletAD\Desktop\картинки\мы любим свой город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7937"/>
            <a:ext cx="2542472" cy="3092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97639"/>
            <a:ext cx="51641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556693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-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</a:t>
            </a:r>
          </a:p>
        </p:txBody>
      </p:sp>
    </p:spTree>
    <p:extLst>
      <p:ext uri="{BB962C8B-B14F-4D97-AF65-F5344CB8AC3E}">
        <p14:creationId xmlns:p14="http://schemas.microsoft.com/office/powerpoint/2010/main" val="23381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347</TotalTime>
  <Words>515</Words>
  <Application>Microsoft Office PowerPoint</Application>
  <PresentationFormat>Экран (4:3)</PresentationFormat>
  <Paragraphs>85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Constantia</vt:lpstr>
      <vt:lpstr>Times New Roman</vt:lpstr>
      <vt:lpstr>Wingdings 2</vt:lpstr>
      <vt:lpstr>Поток</vt:lpstr>
      <vt:lpstr>Муниципальное образование город Тула</vt:lpstr>
      <vt:lpstr>Основные демографические показатели:  численность детского населения (всего) – 111339 чел. в том числе в возрасте: 0 - 6 лет – 44307 чел. 7 - 15 лет –  50752 чел. 16 – 17 лет – 16280 чел.  количество малоимущих семей с детьми, состоящих на учете в учреждениях социальной защиты населения – 4165,  в них детей – 7882 чел. в социально опасном положении – 1077 чел.      </vt:lpstr>
      <vt:lpstr>В муниципальном образовании город Тула утверждены:  - «План мероприятий на 2015 - 2017 годы муниципального образования город Тула по реализации Стратегии действий в интересах детей Тульской области на 2012-2017 годы»; - «Комплексные меры профилактики безнадзорности, беспризорности и правонарушений несовершеннолетних в МО город Тула»;  - «План мероприятий, направленных на противодействие жестокому обращению с детьми и профилактику суицидов среди несовершеннолетних в МО город Тула»;  - «Порядок взаимодействия органов и учреждений системы профилактики безнадзорности и правонарушений несовершеннолетних при выявлении детей и семей, находящихся в социально опасном положении и проведении с ними индивидуальной профилактической работы в городе Туле»  </vt:lpstr>
      <vt:lpstr>   </vt:lpstr>
      <vt:lpstr>Внимание, Дети!</vt:lpstr>
      <vt:lpstr>Внимание, Дети!</vt:lpstr>
      <vt:lpstr>Внимание, Подросток!</vt:lpstr>
      <vt:lpstr>2 полугодие 2016 г. –  более 500 спортивных соревнований</vt:lpstr>
      <vt:lpstr>Ночной дозор</vt:lpstr>
      <vt:lpstr>Презентация PowerPoint</vt:lpstr>
      <vt:lpstr>Работа с родителями</vt:lpstr>
      <vt:lpstr>Сила воли</vt:lpstr>
      <vt:lpstr>«Мыс доброй надежды»</vt:lpstr>
      <vt:lpstr>Мы едины!</vt:lpstr>
      <vt:lpstr>Мы едины</vt:lpstr>
      <vt:lpstr>Презентация PowerPoint</vt:lpstr>
      <vt:lpstr>«Центр добрых сердец»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DolgoletAD</dc:creator>
  <cp:lastModifiedBy>Елена</cp:lastModifiedBy>
  <cp:revision>66</cp:revision>
  <dcterms:created xsi:type="dcterms:W3CDTF">2017-05-23T06:37:15Z</dcterms:created>
  <dcterms:modified xsi:type="dcterms:W3CDTF">2017-05-23T21:34:14Z</dcterms:modified>
</cp:coreProperties>
</file>