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2" r:id="rId4"/>
    <p:sldId id="284" r:id="rId5"/>
    <p:sldId id="283" r:id="rId6"/>
    <p:sldId id="285" r:id="rId7"/>
    <p:sldId id="288" r:id="rId8"/>
    <p:sldId id="289" r:id="rId9"/>
    <p:sldId id="286" r:id="rId10"/>
    <p:sldId id="287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skrukiv@yandex.ru" TargetMode="External"/><Relationship Id="rId2" Type="http://schemas.openxmlformats.org/officeDocument/2006/relationships/hyperlink" Target="http://www.spu30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2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Программа «30 слов»</a:t>
            </a:r>
            <a:endParaRPr lang="ru-RU" sz="3000" b="1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EBA748E-2151-4E3C-B5F5-53C287B48780}"/>
              </a:ext>
            </a:extLst>
          </p:cNvPr>
          <p:cNvSpPr txBox="1">
            <a:spLocks/>
          </p:cNvSpPr>
          <p:nvPr/>
        </p:nvSpPr>
        <p:spPr>
          <a:xfrm>
            <a:off x="611560" y="119675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«Семья»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D4AA3C22-9F9C-4D70-937E-27A26170335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27584" y="1988840"/>
            <a:ext cx="3865167" cy="10081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Упражнение «Принятие с эмпатией и без нее»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6EBA748E-2151-4E3C-B5F5-53C287B48780}"/>
              </a:ext>
            </a:extLst>
          </p:cNvPr>
          <p:cNvSpPr txBox="1">
            <a:spLocks/>
          </p:cNvSpPr>
          <p:nvPr/>
        </p:nvSpPr>
        <p:spPr>
          <a:xfrm>
            <a:off x="827584" y="3717032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/>
              <a:t>«Общественные организации»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E7431E-FAC4-49D4-AF0D-2D37B172E104}"/>
              </a:ext>
            </a:extLst>
          </p:cNvPr>
          <p:cNvSpPr/>
          <p:nvPr/>
        </p:nvSpPr>
        <p:spPr>
          <a:xfrm>
            <a:off x="1043608" y="479715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446088" algn="ctr">
              <a:buNone/>
            </a:pP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Упражнение </a:t>
            </a:r>
            <a:endParaRPr lang="ru-RU" sz="27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588" indent="446088" algn="ctr">
              <a:buNone/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С уважением»</a:t>
            </a:r>
          </a:p>
          <a:p>
            <a:pPr marL="1588" indent="446088" algn="just">
              <a:buNone/>
            </a:pPr>
            <a:r>
              <a:rPr lang="ru-RU" dirty="0"/>
              <a:t> 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429708C7-5348-447F-87D7-5E9E47470348}"/>
              </a:ext>
            </a:extLst>
          </p:cNvPr>
          <p:cNvSpPr txBox="1">
            <a:spLocks/>
          </p:cNvSpPr>
          <p:nvPr/>
        </p:nvSpPr>
        <p:spPr>
          <a:xfrm>
            <a:off x="4788024" y="1196752"/>
            <a:ext cx="4041775" cy="50405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«КДН и ЗП»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DA7A6081-960C-4662-B0B1-02CB9378635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32040" y="1844824"/>
            <a:ext cx="3672408" cy="252028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446088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Сегодня к нам на занятие пришел </a:t>
            </a:r>
            <a:r>
              <a:rPr lang="ru-RU" b="1" dirty="0"/>
              <a:t>специалист комиссии по делам </a:t>
            </a:r>
            <a:r>
              <a:rPr lang="ru-RU" b="1" dirty="0" smtClean="0"/>
              <a:t>несовершеннолетних </a:t>
            </a:r>
            <a:r>
              <a:rPr lang="ru-RU" b="1" dirty="0"/>
              <a:t>и защите их прав одного из муниципалитетов вашего региона с очень необычным визитом... 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EBA748E-2151-4E3C-B5F5-53C287B48780}"/>
              </a:ext>
            </a:extLst>
          </p:cNvPr>
          <p:cNvSpPr txBox="1">
            <a:spLocks/>
          </p:cNvSpPr>
          <p:nvPr/>
        </p:nvSpPr>
        <p:spPr>
          <a:xfrm>
            <a:off x="4940506" y="4365104"/>
            <a:ext cx="323189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«Друзья»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D4AA3C22-9F9C-4D70-937E-27A26170335E}"/>
              </a:ext>
            </a:extLst>
          </p:cNvPr>
          <p:cNvSpPr txBox="1">
            <a:spLocks/>
          </p:cNvSpPr>
          <p:nvPr/>
        </p:nvSpPr>
        <p:spPr>
          <a:xfrm>
            <a:off x="4788024" y="5085184"/>
            <a:ext cx="396044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sz="4400" dirty="0"/>
              <a:t> </a:t>
            </a: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«Уйти нельзя дождаться!»</a:t>
            </a:r>
          </a:p>
          <a:p>
            <a:pPr algn="just">
              <a:spcBef>
                <a:spcPct val="20000"/>
              </a:spcBef>
            </a:pPr>
            <a:endParaRPr lang="ru-RU" sz="44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Программа «30 слов»</a:t>
            </a:r>
            <a:endParaRPr lang="ru-RU" sz="3000" b="1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EBA748E-2151-4E3C-B5F5-53C287B48780}"/>
              </a:ext>
            </a:extLst>
          </p:cNvPr>
          <p:cNvSpPr txBox="1">
            <a:spLocks/>
          </p:cNvSpPr>
          <p:nvPr/>
        </p:nvSpPr>
        <p:spPr>
          <a:xfrm>
            <a:off x="683568" y="1412776"/>
            <a:ext cx="40401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3200" b="1" dirty="0"/>
              <a:t>ПДН, СУВУ, УФСИН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8200BB8-3921-485C-9F4B-0B269B420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4320480" cy="4176464"/>
          </a:xfrm>
        </p:spPr>
        <p:txBody>
          <a:bodyPr>
            <a:normAutofit fontScale="25000" lnSpcReduction="20000"/>
          </a:bodyPr>
          <a:lstStyle/>
          <a:p>
            <a:pPr marL="0" indent="363538" algn="just">
              <a:buNone/>
            </a:pPr>
            <a:r>
              <a:rPr lang="ru-RU" sz="11200" b="1" dirty="0"/>
              <a:t>Предлагаю каждому из вас, используя прием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</a:rPr>
              <a:t>«Я-сообщения», </a:t>
            </a:r>
            <a:r>
              <a:rPr lang="ru-RU" sz="11200" b="1" dirty="0"/>
              <a:t>обратится к тем, кто, совершая правонарушения, бравируя рискованным поведением, может остановиться и стать полноценным гражданином нашей </a:t>
            </a:r>
            <a:r>
              <a:rPr lang="ru-RU" sz="11200" b="1" dirty="0" smtClean="0"/>
              <a:t>страны </a:t>
            </a:r>
            <a:endParaRPr lang="ru-RU" sz="11200" b="1" dirty="0"/>
          </a:p>
          <a:p>
            <a:pPr marL="1588" indent="446088" algn="just">
              <a:buNone/>
            </a:pPr>
            <a:endParaRPr lang="ru-RU" sz="8000" b="1" dirty="0"/>
          </a:p>
          <a:p>
            <a:pPr marL="1588" indent="446088" algn="just">
              <a:buNone/>
            </a:pPr>
            <a:r>
              <a:rPr lang="ru-RU" sz="8000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1AD282-EF8F-4743-B414-6AFCC453C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98583"/>
            <a:ext cx="3527183" cy="498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Программа «30 слов» </a:t>
            </a:r>
            <a:br>
              <a:rPr lang="ru-RU" sz="2800" b="1" dirty="0"/>
            </a:br>
            <a:r>
              <a:rPr lang="ru-RU" sz="2800" b="1" dirty="0"/>
              <a:t>(из опыта внедрения медиативных технологий в воспитательный процесс)</a:t>
            </a:r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861048"/>
            <a:ext cx="8003232" cy="194421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Искрук Ирина Владимировна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/>
              <a:t>ФГБПОУ «Астраханское СУВУ»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www.spu30.ru</a:t>
            </a:r>
            <a:r>
              <a:rPr lang="en-US" sz="2800" dirty="0"/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hlinkClick r:id="rId3"/>
              </a:rPr>
              <a:t>iskrukiv@yandex.ru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3888432" cy="478539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Подросток: </a:t>
            </a:r>
            <a:r>
              <a:rPr lang="ru-RU" sz="2800" b="1" dirty="0"/>
              <a:t>на первом плане интимно-личностное общение, социальная активность, социальное экспериментирование, проба собственных сил и возможностей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</a:rPr>
              <a:t>с девиантным поведением</a:t>
            </a:r>
            <a:r>
              <a:rPr lang="ru-RU" sz="2800" b="1" dirty="0"/>
              <a:t>: неуспешное личностно-сценарное построение жизнедеятельности в контексте времени, на антисоциальной системе убеждений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Подросток</a:t>
            </a:r>
            <a:r>
              <a:rPr lang="ru-RU" sz="3000" b="1" dirty="0"/>
              <a:t> с девиантным поведением в СУВУ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1F33F-C2A3-46B6-BCBC-3B9200AFEAD8}"/>
              </a:ext>
            </a:extLst>
          </p:cNvPr>
          <p:cNvSpPr txBox="1">
            <a:spLocks/>
          </p:cNvSpPr>
          <p:nvPr/>
        </p:nvSpPr>
        <p:spPr>
          <a:xfrm>
            <a:off x="5148064" y="1412776"/>
            <a:ext cx="3600400" cy="475252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/>
              <a:t>ВАЖНО!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научиться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отделять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своем сознании представление о человеке, социальном объекте, основанное на чужом мнении или на неполном восприятии действительности,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своего мнения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результата осмысления проблемы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432048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</a:p>
          <a:p>
            <a:pPr marL="0" indent="0" algn="just">
              <a:buNone/>
            </a:pPr>
            <a:r>
              <a:rPr lang="ru-RU" sz="2400" i="1" dirty="0" smtClean="0"/>
              <a:t>формирование</a:t>
            </a:r>
            <a:r>
              <a:rPr lang="ru-RU" sz="2400" dirty="0" smtClean="0"/>
              <a:t> у обучающихся </a:t>
            </a:r>
            <a:r>
              <a:rPr lang="ru-RU" sz="2400" b="1" i="1" dirty="0" smtClean="0"/>
              <a:t>понятий и представлений </a:t>
            </a:r>
            <a:r>
              <a:rPr lang="ru-RU" sz="2400" dirty="0" smtClean="0"/>
              <a:t>об учреждениях и органах профилактики правонарушений несовершеннолетних и защиты их прав, находящихся на территориях, направивших обучающихся в Астраханское  СУВУ, и </a:t>
            </a:r>
            <a:r>
              <a:rPr lang="ru-RU" sz="2400" b="1" i="1" dirty="0" smtClean="0"/>
              <a:t>опыта взаимодействия </a:t>
            </a:r>
            <a:r>
              <a:rPr lang="ru-RU" sz="2400" dirty="0" smtClean="0"/>
              <a:t>с ними</a:t>
            </a:r>
            <a:endParaRPr lang="ru-RU" sz="24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Программа «30 слов»</a:t>
            </a:r>
            <a:endParaRPr lang="ru-RU" sz="30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1F33F-C2A3-46B6-BCBC-3B9200AFEAD8}"/>
              </a:ext>
            </a:extLst>
          </p:cNvPr>
          <p:cNvSpPr txBox="1">
            <a:spLocks/>
          </p:cNvSpPr>
          <p:nvPr/>
        </p:nvSpPr>
        <p:spPr>
          <a:xfrm>
            <a:off x="5148064" y="1412776"/>
            <a:ext cx="360040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5B1AD282-EF8F-4743-B414-6AFCC453C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413036" cy="482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3240360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Вводная диагностика: </a:t>
            </a:r>
            <a:r>
              <a:rPr lang="ru-RU" sz="2800" dirty="0" smtClean="0"/>
              <a:t>чувства, мысли, действия – вчера, сегодня, завтра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Вводное занятие: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Создание схемы </a:t>
            </a:r>
            <a:endParaRPr lang="en-US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Я-семья-социум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Работа со схемой «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Механизм социальной профилактики безнадзорности и  правонарушений несовершеннолетних</a:t>
            </a:r>
            <a:r>
              <a:rPr lang="ru-RU" sz="2800" dirty="0" smtClean="0"/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Упражнение «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Сфера ответственности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Программа «30 слов»</a:t>
            </a:r>
            <a:endParaRPr lang="ru-RU" sz="3000" b="1" dirty="0"/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6AF197BD-2A9E-4F5E-8783-1A1179CDA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346922"/>
              </p:ext>
            </p:extLst>
          </p:nvPr>
        </p:nvGraphicFramePr>
        <p:xfrm>
          <a:off x="4067944" y="1484784"/>
          <a:ext cx="4974703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436">
                  <a:extLst>
                    <a:ext uri="{9D8B030D-6E8A-4147-A177-3AD203B41FA5}">
                      <a16:colId xmlns:a16="http://schemas.microsoft.com/office/drawing/2014/main" val="2813132531"/>
                    </a:ext>
                  </a:extLst>
                </a:gridCol>
                <a:gridCol w="2605267">
                  <a:extLst>
                    <a:ext uri="{9D8B030D-6E8A-4147-A177-3AD203B41FA5}">
                      <a16:colId xmlns:a16="http://schemas.microsoft.com/office/drawing/2014/main" val="2465106360"/>
                    </a:ext>
                  </a:extLst>
                </a:gridCol>
              </a:tblGrid>
              <a:tr h="2305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 трудно, но зато и плодотворно</a:t>
                      </a:r>
                    </a:p>
                  </a:txBody>
                  <a:tcPr marL="42732" marR="42732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Когда тебя бьют кулаком и когда тебя бьют словом, это одно и то же и это ненормально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48509"/>
                  </a:ext>
                </a:extLst>
              </a:tr>
              <a:tr h="244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Что легко дается,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то редко стоит брать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 Н. считал всех людей такими же, как те, которые окружали его. А так как те, которые окружали его, были подлецы, то он всех людей считал подлецами 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32" marR="42732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412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3888432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«Соседи»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«Учреждения социальной защиты»</a:t>
            </a:r>
          </a:p>
          <a:p>
            <a:pPr algn="ctr">
              <a:buNone/>
            </a:pPr>
            <a:r>
              <a:rPr lang="ru-RU" sz="2800" b="1" dirty="0" smtClean="0"/>
              <a:t>«Учреждения здравоохранения»</a:t>
            </a:r>
            <a:endParaRPr lang="en-US" sz="2800" b="1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«Работодатели»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/>
              <a:t>«Семья»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«Образовательные организации»</a:t>
            </a:r>
          </a:p>
          <a:p>
            <a:pPr algn="ctr"/>
            <a:endParaRPr lang="ru-RU" sz="28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Программа «30 слов»</a:t>
            </a:r>
            <a:endParaRPr lang="ru-RU" sz="30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1F33F-C2A3-46B6-BCBC-3B9200AFEAD8}"/>
              </a:ext>
            </a:extLst>
          </p:cNvPr>
          <p:cNvSpPr txBox="1">
            <a:spLocks/>
          </p:cNvSpPr>
          <p:nvPr/>
        </p:nvSpPr>
        <p:spPr>
          <a:xfrm>
            <a:off x="5148064" y="1196752"/>
            <a:ext cx="360040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«</a:t>
            </a:r>
            <a:r>
              <a:rPr lang="ru-RU" sz="2800" b="1" dirty="0" err="1" smtClean="0"/>
              <a:t>КДНиЗП</a:t>
            </a:r>
            <a:r>
              <a:rPr lang="ru-RU" sz="2800" b="1" dirty="0" smtClean="0"/>
              <a:t>»</a:t>
            </a:r>
            <a:endParaRPr lang="en-US" sz="2800" b="1" dirty="0" smtClean="0"/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«Общественные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организации»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«Религиозные организации»</a:t>
            </a:r>
          </a:p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«Друзья» </a:t>
            </a: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«ПДН, СУВУ, УФСИН»</a:t>
            </a:r>
          </a:p>
          <a:p>
            <a:pPr algn="ctr">
              <a:lnSpc>
                <a:spcPct val="8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«Уполномоченный по правам человека (ребенка)»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2736"/>
            <a:ext cx="7920880" cy="55446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«Наблюдение»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i="1" dirty="0" smtClean="0"/>
              <a:t>Прочитай предложения и обведи кружочком номера тех из них, в которых наблюдение не смешивается с оценкой (являются только наблюдением и не содержат оценки)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8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dirty="0" smtClean="0"/>
              <a:t>1. </a:t>
            </a:r>
            <a:r>
              <a:rPr lang="ru-RU" sz="2800" b="1" dirty="0" smtClean="0"/>
              <a:t>Вчера сосед Витя разозлился на меня без малейшего повода.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2. Вчера вечером Санек грыз ногти, когда смотрел телевизор.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/>
              <a:t>...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9. Мой сосед Руслан сказал мне, что я выгляжу не очень хорошо.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10. Когда я встречаюсь с моими соседями по лестничной площадке, они мне жалуются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«</a:t>
            </a:r>
            <a:r>
              <a:rPr lang="ru-RU" sz="4000" b="1" dirty="0" smtClean="0"/>
              <a:t>Соседи</a:t>
            </a:r>
            <a:r>
              <a:rPr lang="ru-RU" sz="3200" b="1" dirty="0" smtClean="0"/>
              <a:t>»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08720"/>
            <a:ext cx="7920880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«Выражение чувств»</a:t>
            </a:r>
          </a:p>
          <a:p>
            <a:pPr marL="0" indent="0" algn="just">
              <a:buNone/>
            </a:pPr>
            <a:r>
              <a:rPr lang="ru-RU" sz="2600" b="1" i="1" dirty="0" smtClean="0"/>
              <a:t>Прочитай предложения и обведи кружочком номера тех из них, в которых выражены чувства:</a:t>
            </a:r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b="1" dirty="0" smtClean="0"/>
              <a:t>1.   Я чувствую, что они, эти социальные работники, меня не любят.</a:t>
            </a:r>
          </a:p>
          <a:p>
            <a:pPr marL="457200" indent="-457200" algn="just">
              <a:buAutoNum type="arabicPeriod" startAt="2"/>
            </a:pPr>
            <a:r>
              <a:rPr lang="ru-RU" sz="2600" b="1" dirty="0" smtClean="0"/>
              <a:t>Мне жаль, что Вы уходите.</a:t>
            </a:r>
          </a:p>
          <a:p>
            <a:pPr marL="457200" indent="-457200" algn="ctr">
              <a:buNone/>
            </a:pPr>
            <a:r>
              <a:rPr lang="ru-RU" sz="2600" b="1" dirty="0" smtClean="0"/>
              <a:t>…</a:t>
            </a:r>
          </a:p>
          <a:p>
            <a:pPr marL="0" indent="0" algn="just">
              <a:buNone/>
            </a:pPr>
            <a:r>
              <a:rPr lang="ru-RU" sz="2600" b="1" dirty="0" smtClean="0"/>
              <a:t>9.   Я благодарен Вам за то, что вы сделали для меня.</a:t>
            </a:r>
          </a:p>
          <a:p>
            <a:pPr marL="0" indent="0" algn="just">
              <a:buNone/>
            </a:pPr>
            <a:r>
              <a:rPr lang="ru-RU" sz="2600" b="1" dirty="0" smtClean="0"/>
              <a:t>10.  Я ни на что не годен.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«Учреждения социальной защиты населения»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«Признание потребностей»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b="1" i="1" dirty="0" smtClean="0"/>
              <a:t>Прочитай предложения и обведи кружочком номера тех из них, в которых человек берет на себя ответственность за свои чувства: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i="1" dirty="0" smtClean="0"/>
              <a:t> 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ru-RU" sz="2800" b="1" dirty="0" smtClean="0"/>
              <a:t>Меня бесит, что ты разбросала карточки пациентов по всей регистратуре.</a:t>
            </a:r>
          </a:p>
          <a:p>
            <a:pPr marL="457200" indent="-457200" algn="ctr">
              <a:lnSpc>
                <a:spcPct val="90000"/>
              </a:lnSpc>
              <a:buNone/>
            </a:pPr>
            <a:r>
              <a:rPr lang="ru-RU" sz="2800" b="1" dirty="0" smtClean="0"/>
              <a:t>…</a:t>
            </a:r>
          </a:p>
          <a:p>
            <a:pPr marL="457200" indent="-457200" algn="just">
              <a:lnSpc>
                <a:spcPct val="90000"/>
              </a:lnSpc>
              <a:buNone/>
            </a:pPr>
            <a:r>
              <a:rPr lang="ru-RU" sz="2800" b="1" dirty="0" smtClean="0"/>
              <a:t>8.  Я счастлив, что ты получил эту награду.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9. Мне страшно, когда в поликлинике кто-то повышает на меня голос.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10. Спасибо, что предложили меня подвезти, ведь мне нужно попасть на работу до начала смены.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«Учреждения здравоохранения»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98000">
              <a:schemeClr val="accent3">
                <a:lumMod val="40000"/>
                <a:lumOff val="60000"/>
                <a:alpha val="95000"/>
              </a:schemeClr>
            </a:gs>
            <a:gs pos="21000">
              <a:schemeClr val="accent3">
                <a:lumMod val="40000"/>
                <a:lumOff val="60000"/>
                <a:alpha val="13000"/>
              </a:schemeClr>
            </a:gs>
            <a:gs pos="7000">
              <a:srgbClr val="9CB86E"/>
            </a:gs>
            <a:gs pos="95000">
              <a:schemeClr val="accent3">
                <a:lumMod val="20000"/>
                <a:lumOff val="80000"/>
                <a:alpha val="28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1D4AE56-7235-4524-A203-0E428D59F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Упражнение «Выражение просьб»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i="1" dirty="0" smtClean="0"/>
              <a:t>Прочитай предложения и обведи кружочком номера тех из них, в которых ясно описывается определенное действие, которое нужно совершить: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800" b="1" i="1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1.  Я хочу, чтобы ты меня понял.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2. Я хочу, чтобы Вы назвали один из моих проектов, который Вам понравился.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/>
              <a:t>…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9. С Вашей стороны мне бы хотелось уважения к моему личному пространству.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b="1" dirty="0" smtClean="0"/>
              <a:t>10. Мне бы хотелось, чтобы Вы чаще убирали кабинет.</a:t>
            </a:r>
            <a:endParaRPr lang="ru-RU" sz="2800" b="1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5DC5489-857A-4ABE-92C3-8D86FE9E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«Работодатели»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592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Подросток с девиантным поведением в СУВУ</vt:lpstr>
      <vt:lpstr>Программа «30 слов»</vt:lpstr>
      <vt:lpstr>Программа «30 слов»</vt:lpstr>
      <vt:lpstr>Программа «30 слов»</vt:lpstr>
      <vt:lpstr> «Соседи»</vt:lpstr>
      <vt:lpstr>«Учреждения социальной защиты населения»</vt:lpstr>
      <vt:lpstr>«Учреждения здравоохранения»</vt:lpstr>
      <vt:lpstr> «Работодатели»</vt:lpstr>
      <vt:lpstr>Программа «30 слов»</vt:lpstr>
      <vt:lpstr>Программа «30 слов»</vt:lpstr>
      <vt:lpstr>Программа «30 слов»  (из опыта внедрения медиативных технологий в воспитательный процесс)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технологий в информационно-образовательной среде как инструмент повышения образовательного результата обучающихся</dc:title>
  <dc:creator>1</dc:creator>
  <cp:lastModifiedBy>Учитель</cp:lastModifiedBy>
  <cp:revision>47</cp:revision>
  <dcterms:created xsi:type="dcterms:W3CDTF">2023-03-22T08:11:52Z</dcterms:created>
  <dcterms:modified xsi:type="dcterms:W3CDTF">2023-05-23T10:13:45Z</dcterms:modified>
</cp:coreProperties>
</file>