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6" r:id="rId4"/>
    <p:sldId id="263" r:id="rId5"/>
    <p:sldId id="259" r:id="rId6"/>
    <p:sldId id="270" r:id="rId7"/>
    <p:sldId id="264" r:id="rId8"/>
    <p:sldId id="265" r:id="rId9"/>
    <p:sldId id="267" r:id="rId10"/>
    <p:sldId id="262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42647"/>
            <a:ext cx="6172200" cy="22142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s://usznga.ru/images/logo/logo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14500" cy="1714500"/>
          </a:xfrm>
          <a:prstGeom prst="rect">
            <a:avLst/>
          </a:prstGeom>
          <a:noFill/>
        </p:spPr>
      </p:pic>
      <p:pic>
        <p:nvPicPr>
          <p:cNvPr id="4" name="Рисунок 3" descr="C:\Users\User\Desktop\upl_1644497599_103784_7duxb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3096344" cy="2496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https://usmadm.ru/uploads/posts/2019-11/1574940226_2ro1pl_mq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769768"/>
            <a:ext cx="2056909" cy="208823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1412776"/>
            <a:ext cx="5544616" cy="63894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Mongolian Baiti" pitchFamily="66" charset="0"/>
              </a:rPr>
              <a:t>Итоги реализации проекта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cap="small" dirty="0" smtClean="0">
                <a:latin typeface="+mj-lt"/>
                <a:ea typeface="+mj-ea"/>
                <a:cs typeface="Mongolian Baiti" pitchFamily="66" charset="0"/>
              </a:rPr>
              <a:t>«Растем вместе»</a:t>
            </a:r>
            <a:endParaRPr kumimoji="0" lang="ru-RU" sz="3200" b="1" i="1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Mongolian Baiti" pitchFamily="66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35696" y="5805264"/>
            <a:ext cx="5544616" cy="63894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2022 год</a:t>
            </a:r>
            <a:endParaRPr kumimoji="0" lang="ru-RU" sz="1400" b="1" i="1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3284984"/>
            <a:ext cx="6984776" cy="27723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промежуточных и итоговых результатов реализации мероприятий проекта по развитию эффективных практик в системе социально - психологической поддержки несовершеннолетних матерей, нуждающихся в помощи и поддержки государства.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en-US" sz="1300" b="0" u="sng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1200" b="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 социально - психологической поддержки беременных несовершеннолетних </a:t>
            </a:r>
            <a:r>
              <a:rPr lang="en-US" sz="1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мониторинга ведется ежемесячный сбор данных об услугах предоставленных целевой группе, анализируется качество предоставления социальных услуг и социального сопровождения, оценивается изменения в качества жизни целевой группы. </a:t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данной работе </a:t>
            </a:r>
            <a:r>
              <a:rPr lang="ru-RU" sz="11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используютя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диагностические методики: социальные, психологические, педагогические (опрос, интервью, обследование, наблюдение, тесты, анкеты, беседы) </a:t>
            </a:r>
            <a: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анализу промежуточного мониторинга удовлетворенности несовершеннолетних матерей и несовершеннолетних беременны, а также их родителей (законных представителей) качеством предоставляемых социальных услуг и социального сопровождения удовлетворены на 100%. </a:t>
            </a:r>
            <a: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наблюдается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случаев ранней беременности, поэтому количественный показатель по охвату целевой группы несовершеннолетних беременных и несовершеннолетних матерей выполнен на 80%.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Получена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обратная связь от целевой группы в виде отзывов.</a:t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Целевая группа положительно отзывается о мероприятия, реализуемых в рамках проекта «Растем вместе», об уровне подготовленности специалистов, о качестве предоставляемых услуг, об оказываемой психолого-педагогической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материальной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помощи. </a:t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1412776"/>
            <a:ext cx="7128792" cy="172819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kumimoji="0" lang="en-US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1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88640"/>
            <a:ext cx="6913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en-US" dirty="0" smtClean="0"/>
              <a:t>V </a:t>
            </a:r>
            <a:r>
              <a:rPr lang="ru-RU" dirty="0" smtClean="0"/>
              <a:t>этап.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9218" name="Picture 2" descr="C:\Users\Томми\Saved Games\Desktop\проект Растием вместе\форум растем вместе\Фото для форума\IMG_6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373216"/>
            <a:ext cx="1836203" cy="1224136"/>
          </a:xfrm>
          <a:prstGeom prst="rect">
            <a:avLst/>
          </a:prstGeom>
          <a:noFill/>
        </p:spPr>
      </p:pic>
      <p:pic>
        <p:nvPicPr>
          <p:cNvPr id="9219" name="Picture 3" descr="E:\фото\IMG_7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229200"/>
            <a:ext cx="1853247" cy="1176901"/>
          </a:xfrm>
          <a:prstGeom prst="rect">
            <a:avLst/>
          </a:prstGeom>
          <a:noFill/>
        </p:spPr>
      </p:pic>
      <p:pic>
        <p:nvPicPr>
          <p:cNvPr id="9220" name="Picture 4" descr="E:\фото\IMG-20211207-WA0013.jpg"/>
          <p:cNvPicPr>
            <a:picLocks noChangeAspect="1" noChangeArrowheads="1"/>
          </p:cNvPicPr>
          <p:nvPr/>
        </p:nvPicPr>
        <p:blipFill>
          <a:blip r:embed="rId4" cstate="print"/>
          <a:srcRect l="11685" t="8764" r="6522"/>
          <a:stretch>
            <a:fillRect/>
          </a:stretch>
        </p:blipFill>
        <p:spPr bwMode="auto">
          <a:xfrm>
            <a:off x="5076056" y="5157192"/>
            <a:ext cx="1008112" cy="149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764704"/>
            <a:ext cx="6408712" cy="2564904"/>
          </a:xfrm>
        </p:spPr>
        <p:txBody>
          <a:bodyPr>
            <a:normAutofit/>
          </a:bodyPr>
          <a:lstStyle/>
          <a:p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3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404664"/>
            <a:ext cx="5598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1124744"/>
            <a:ext cx="6984776" cy="2772309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1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1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35696" y="116632"/>
            <a:ext cx="6984776" cy="194421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lang="ru-RU" sz="2400" cap="small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ru-RU" sz="2400" cap="small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kumimoji="0" lang="ru-RU" sz="11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1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404664"/>
            <a:ext cx="62612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 descr="E:\фото\IMG_0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25123" y="2311581"/>
            <a:ext cx="4528733" cy="301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548680"/>
            <a:ext cx="6172200" cy="100811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«Растем вместе» направлен на апробацию и внедрение типовой модели социально-психологической поддержки несовершеннолетних матерей нуждающихся в помощи и поддержке государства.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Томми\Saved Games\Desktop\проект Растием вместе\форум растем вместе\Фото для форума\Новая папка\Скорая психологическая помощ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2097">
            <a:off x="2272693" y="1865379"/>
            <a:ext cx="3889992" cy="2593328"/>
          </a:xfrm>
          <a:prstGeom prst="rect">
            <a:avLst/>
          </a:prstGeom>
          <a:noFill/>
        </p:spPr>
      </p:pic>
      <p:pic>
        <p:nvPicPr>
          <p:cNvPr id="2052" name="Picture 4" descr="C:\Users\Томми\Saved Games\Desktop\проект Растием вместе\форум растем вместе\Фото для форума\Новая папка\Пункт проката детского оборудо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858124" y="-13125450"/>
            <a:ext cx="5668415" cy="7549200"/>
          </a:xfrm>
          <a:prstGeom prst="rect">
            <a:avLst/>
          </a:prstGeom>
          <a:noFill/>
        </p:spPr>
      </p:pic>
      <p:pic>
        <p:nvPicPr>
          <p:cNvPr id="2053" name="Picture 5" descr="C:\Users\Томми\Saved Games\Desktop\проект Растием вместе\форум растем вместе\Фото для форума\Новая папка\Пункт проката детского оборудо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858124" y="-13125450"/>
            <a:ext cx="5668415" cy="7549200"/>
          </a:xfrm>
          <a:prstGeom prst="rect">
            <a:avLst/>
          </a:prstGeom>
          <a:noFill/>
        </p:spPr>
      </p:pic>
      <p:pic>
        <p:nvPicPr>
          <p:cNvPr id="2054" name="Picture 6" descr="C:\Users\Томми\Saved Games\Desktop\проект Растием вместе\форум растем вместе\Фото для форума\Новая папка\фотосе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441018">
            <a:off x="6221676" y="2206432"/>
            <a:ext cx="3017956" cy="1722386"/>
          </a:xfrm>
          <a:prstGeom prst="rect">
            <a:avLst/>
          </a:prstGeom>
          <a:noFill/>
        </p:spPr>
      </p:pic>
      <p:pic>
        <p:nvPicPr>
          <p:cNvPr id="2055" name="Picture 7" descr="C:\Users\Томми\Saved Games\Desktop\проект Растием вместе\форум растем вместе\Фото для форума\IMG_67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653136"/>
            <a:ext cx="1872208" cy="1898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3200" y="3933056"/>
            <a:ext cx="7200800" cy="2160240"/>
          </a:xfrm>
        </p:spPr>
        <p:txBody>
          <a:bodyPr>
            <a:noAutofit/>
          </a:bodyPr>
          <a:lstStyle/>
          <a:p>
            <a:pPr lvl="0"/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Создана рабочая группа по управлению проектом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группа является коллегиальным органом, созданная из числа администрации и специалистов Управления, компетентных и квалифицированных сотрудников разной ведомственной принадлежности, участвующих в реализации проекта. В состав рабочей группы вошло 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человек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Разработаны и утверждены нормативные, организационные, информационные и другие документы, обеспечивающие реализацию мероприятий .</a:t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за период реализации Проекта было создано более 15 локальных документов.</a:t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Заключены соглашения о сотрудничестве в рамках межведомственного взаимодействия со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структурами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Комиссия по делам несовершеннолетних и защите их прав Администрации города Горно-Алтайска (КДН и ЗП) </a:t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Бюджетное учреждение здравоохранения Республики Алтай «Перинатальный центр» (БУЗ РА «Перинатальный центр»)</a:t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Бюджетное учреждение здравоохранения Республики Алтай «Республиканская больница» (БУЗ РА «Республиканская больница»)</a:t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Муниципальное учреждение «Управление образования администрации МО города Горно-Алтайска» (МУ «Управление образования г. Горно-Алтайска»)</a:t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Казенное учреждение Республики Алтай «Центра занятости населения по Республики Алтай»</a:t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Автономная некоммерческая организация «Центр социального обслуживания населения «Забота» (АНО «ЦСОН «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Забота). 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16632"/>
            <a:ext cx="6913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 </a:t>
            </a:r>
            <a:r>
              <a:rPr lang="ru-RU" dirty="0" smtClean="0"/>
              <a:t>этап.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013176"/>
            <a:ext cx="1368152" cy="170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Томми\Saved Games\Desktop\проект Растием вместе\форум растем вместе\Фото для форума\Новая папка\заседание рабочей группы.jpg"/>
          <p:cNvPicPr>
            <a:picLocks noChangeAspect="1" noChangeArrowheads="1"/>
          </p:cNvPicPr>
          <p:nvPr/>
        </p:nvPicPr>
        <p:blipFill>
          <a:blip r:embed="rId3" cstate="print"/>
          <a:srcRect l="9351" t="32206" b="13772"/>
          <a:stretch>
            <a:fillRect/>
          </a:stretch>
        </p:blipFill>
        <p:spPr bwMode="auto">
          <a:xfrm>
            <a:off x="2627784" y="5301208"/>
            <a:ext cx="2184226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42647"/>
            <a:ext cx="6172200" cy="22142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2852936"/>
            <a:ext cx="7200800" cy="288032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cap="small" dirty="0" smtClean="0"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ru-RU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Сформирована целевая группа проекта: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kumimoji="0" lang="ru-RU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Беременные  несовершеннолетние, а также несовершеннолетние</a:t>
            </a:r>
            <a:r>
              <a:rPr kumimoji="0" lang="ru-RU" sz="12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родившие детей, в том числе воспитанницы организаций  для детей сирот и детей, оставшихся без попечения родителей </a:t>
            </a:r>
          </a:p>
          <a:p>
            <a:pPr>
              <a:buFont typeface="Arial" pitchFamily="34" charset="0"/>
              <a:buChar char="•"/>
            </a:pPr>
            <a:r>
              <a:rPr lang="ru-RU" sz="1200" cap="small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 Родители (законные представители), иные близкие люди несовершеннолетних – участниц проекта, готовые  оказать содействие </a:t>
            </a:r>
            <a:r>
              <a:rPr lang="ru-RU" sz="1200" cap="small" dirty="0" smtClean="0">
                <a:latin typeface="Times New Roman" pitchFamily="18" charset="0"/>
                <a:ea typeface="+mj-ea"/>
                <a:cs typeface="Times New Roman" pitchFamily="18" charset="0"/>
              </a:rPr>
              <a:t>в улучшении их положения. </a:t>
            </a:r>
          </a:p>
          <a:p>
            <a:r>
              <a:rPr kumimoji="0" lang="ru-RU" sz="100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Всего проекте приняло участие 19 несовершеннолетних мам и  64 человека</a:t>
            </a:r>
            <a:r>
              <a:rPr kumimoji="0" lang="ru-RU" sz="100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r>
              <a:rPr kumimoji="0" lang="ru-RU" sz="100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 ближайшего окружения.</a:t>
            </a:r>
            <a:endParaRPr kumimoji="0" lang="ru-RU" sz="10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kumimoji="0" lang="ru-RU" sz="12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1200" b="1" cap="small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200" b="1" cap="small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kumimoji="0" lang="ru-RU" sz="12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kumimoji="0" lang="ru-RU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5. Проведен </a:t>
            </a:r>
            <a:r>
              <a:rPr kumimoji="0" lang="ru-RU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первичный мониторинг </a:t>
            </a:r>
            <a:r>
              <a:rPr kumimoji="0" lang="ru-RU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индивидуальных потребностей</a:t>
            </a:r>
            <a:r>
              <a:rPr kumimoji="0" lang="ru-RU" sz="12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несовершеннолетних беременных и несовершеннолетних матерей</a:t>
            </a:r>
            <a:r>
              <a:rPr kumimoji="0" lang="ru-RU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kumimoji="0" lang="ru-RU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200" b="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1200" cap="small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1200" cap="small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1200" cap="small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1200" cap="small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kumimoji="0" lang="ru-RU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cap="small" dirty="0" smtClean="0">
                <a:latin typeface="Times New Roman" pitchFamily="18" charset="0"/>
                <a:ea typeface="+mj-ea"/>
                <a:cs typeface="Times New Roman" pitchFamily="18" charset="0"/>
              </a:rPr>
              <a:t>6. Привлечены специалисты и добровольцы для реализации мероприятий</a:t>
            </a:r>
          </a:p>
          <a:p>
            <a:r>
              <a:rPr kumimoji="0" lang="ru-RU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kumimoji="0" lang="ru-RU" sz="12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реализации данной </a:t>
            </a:r>
            <a:r>
              <a:rPr kumimoji="0" lang="ru-RU" sz="12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практики приняло </a:t>
            </a:r>
            <a:r>
              <a:rPr kumimoji="0" lang="ru-RU" sz="12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участие 18 </a:t>
            </a:r>
            <a:r>
              <a:rPr kumimoji="0" lang="ru-RU" sz="12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человек (6 </a:t>
            </a:r>
            <a:r>
              <a:rPr kumimoji="0" lang="ru-RU" sz="12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сотрудников КУРА «УСПН г. Горно-Алтайска, </a:t>
            </a:r>
            <a:r>
              <a:rPr kumimoji="0" lang="ru-RU" sz="12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11 </a:t>
            </a:r>
            <a:r>
              <a:rPr kumimoji="0" lang="ru-RU" sz="12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привлеченных специалистов, 5 добровольцев).</a:t>
            </a:r>
            <a:r>
              <a:rPr kumimoji="0" lang="ru-RU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2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Users\Томми\Saved Games\Desktop\проект Растием вместе\форум растем вместе\Фото для форума\IMG_6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412776"/>
            <a:ext cx="1296144" cy="1305258"/>
          </a:xfrm>
          <a:prstGeom prst="rect">
            <a:avLst/>
          </a:prstGeom>
          <a:noFill/>
        </p:spPr>
      </p:pic>
      <p:pic>
        <p:nvPicPr>
          <p:cNvPr id="3075" name="Picture 3" descr="C:\Users\Томми\Saved Games\Desktop\проект Растием вместе\форум растем вместе\фильм\IMG_6794.JPG"/>
          <p:cNvPicPr>
            <a:picLocks noChangeAspect="1" noChangeArrowheads="1"/>
          </p:cNvPicPr>
          <p:nvPr/>
        </p:nvPicPr>
        <p:blipFill>
          <a:blip r:embed="rId3" cstate="print"/>
          <a:srcRect t="12963" r="18519" b="20370"/>
          <a:stretch>
            <a:fillRect/>
          </a:stretch>
        </p:blipFill>
        <p:spPr bwMode="auto">
          <a:xfrm>
            <a:off x="4211960" y="3140968"/>
            <a:ext cx="2376263" cy="1296144"/>
          </a:xfrm>
          <a:prstGeom prst="rect">
            <a:avLst/>
          </a:prstGeom>
          <a:noFill/>
        </p:spPr>
      </p:pic>
      <p:pic>
        <p:nvPicPr>
          <p:cNvPr id="3076" name="Picture 4" descr="C:\Users\Томми\Saved Games\Desktop\проект Растием вместе\форум растем вместе\Фото для форума\IMG_7337.JPG"/>
          <p:cNvPicPr>
            <a:picLocks noChangeAspect="1" noChangeArrowheads="1"/>
          </p:cNvPicPr>
          <p:nvPr/>
        </p:nvPicPr>
        <p:blipFill>
          <a:blip r:embed="rId4" cstate="print"/>
          <a:srcRect r="33333"/>
          <a:stretch>
            <a:fillRect/>
          </a:stretch>
        </p:blipFill>
        <p:spPr bwMode="auto">
          <a:xfrm>
            <a:off x="4283968" y="5229200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56992"/>
            <a:ext cx="7200800" cy="3096344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Разработана и реализуется программа экстренной психологической помощи беременным несовершеннолетним, несовершеннолетним матерям с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Скорая психологическая помощь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функционирует «WEB-диспетчерская»</a:t>
            </a:r>
            <a:r>
              <a:rPr lang="en-US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Специалисты по социальной работе:</a:t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принимают звонки, поступающие в «WEB-диспетчерскую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За отчетный период поступило  82 звонка;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фиксируют поступившие обращения в журнале;</a:t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проводят консультации по интересующим целевую группу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вопросам . За период внедрения практики дано более 200 консультаций.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разрабатывают информационные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по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реализации мероприятий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проекта. В течении года было распространено более  300 буклетов и памяток различной тематики проекта.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осуществляют прием документов для постановки граждан на социальное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обслуживание. За время реализации проекта принято на социальное обслуживание 26 человек;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разрабатывают индивидуальную программу предоставления социальных услуг и социального сопровождения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организована социально-психологическая помощь на дому</a:t>
            </a:r>
            <a: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педагоги, специалисты по социальной работе: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проводили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индивидуальных потребностей несовершеннолетних беременных и несовершеннолетних мам, их ближайшего окружения в социальном сопровождении и социальных услугах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осуществляют ежемесячный патронаж целевой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группы;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составляют акты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обследования жилищно-бытовых условий проживания несовершеннолетних мам и несовершеннолетних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беременных(  составлено более 100 актов);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ведут индивидуальные карты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сопровождения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несовершеннолетних материей и несовершеннолетних беременных</a:t>
            </a:r>
            <a: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16632"/>
            <a:ext cx="6913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II</a:t>
            </a:r>
            <a:r>
              <a:rPr lang="ru-RU" dirty="0" smtClean="0"/>
              <a:t>-</a:t>
            </a:r>
            <a:r>
              <a:rPr lang="en-US" dirty="0" smtClean="0"/>
              <a:t>III </a:t>
            </a:r>
            <a:r>
              <a:rPr lang="ru-RU" dirty="0" smtClean="0"/>
              <a:t>этапы.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E:\фото\IMG_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80928"/>
            <a:ext cx="1683971" cy="1332000"/>
          </a:xfrm>
          <a:prstGeom prst="rect">
            <a:avLst/>
          </a:prstGeom>
          <a:noFill/>
        </p:spPr>
      </p:pic>
      <p:pic>
        <p:nvPicPr>
          <p:cNvPr id="4099" name="Picture 3" descr="E:\фото\IMG-20220722-WA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445224"/>
            <a:ext cx="1991917" cy="1244948"/>
          </a:xfrm>
          <a:prstGeom prst="rect">
            <a:avLst/>
          </a:prstGeom>
          <a:noFill/>
        </p:spPr>
      </p:pic>
      <p:pic>
        <p:nvPicPr>
          <p:cNvPr id="4100" name="Picture 4" descr="E:\фото\IMG_6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852936"/>
            <a:ext cx="2088232" cy="1392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00800" cy="3096344"/>
          </a:xfrm>
        </p:spPr>
        <p:txBody>
          <a:bodyPr>
            <a:normAutofit/>
          </a:bodyPr>
          <a:lstStyle/>
          <a:p>
            <a: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комнате психологической разгрузки 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Психологом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проведены:</a:t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психологические групповые и индивидуальные консультации;</a:t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всего за отчетный период проведено 37 консультаций)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психологическая диагностика целевой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группы. Составлено 19 диагностик;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проведено 12 групповых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индивидуальных занятий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снятие </a:t>
            </a:r>
            <a:r>
              <a:rPr lang="ru-RU" sz="11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напряжения;</a:t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4 релаксационных индивидуальных и групповых занятий;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ведет индивидуальную карту сопровождения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несовершеннолетних матерей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несовершеннолетних беременных.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94928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Численный охват по данной программе составил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83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человека:  из них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несовершеннолетних беременных и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матерей, 64 человека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ближайшее окружение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несовершеннолетних.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Томми\Saved Games\Desktop\проект Растием вместе\форум растем вместе\Фото для форума\IMG_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20888"/>
            <a:ext cx="2808312" cy="1872208"/>
          </a:xfrm>
          <a:prstGeom prst="rect">
            <a:avLst/>
          </a:prstGeom>
          <a:noFill/>
        </p:spPr>
      </p:pic>
      <p:pic>
        <p:nvPicPr>
          <p:cNvPr id="5123" name="Picture 3" descr="F:\IMG_20220413_133002.jpg"/>
          <p:cNvPicPr>
            <a:picLocks noChangeAspect="1" noChangeArrowheads="1"/>
          </p:cNvPicPr>
          <p:nvPr/>
        </p:nvPicPr>
        <p:blipFill>
          <a:blip r:embed="rId3" cstate="print"/>
          <a:srcRect l="9000" r="13600" b="4000"/>
          <a:stretch>
            <a:fillRect/>
          </a:stretch>
        </p:blipFill>
        <p:spPr bwMode="auto">
          <a:xfrm>
            <a:off x="5364088" y="3717032"/>
            <a:ext cx="3096344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140968"/>
            <a:ext cx="6408712" cy="2160240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Разработана и реализуется программа социально - психологической помощи для ближайшего социального окружения несовершеннолетних беременных и несовершеннолетней матери, их родителей (законных представителей), отцов детей «Ты и я - мы семья»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функционирует Клуб выходного дня «Мы вместе» 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целью деятельности Клуба является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оциально- психологическая и социально-педагогическая помощь несовершеннолетним беременным и несовершеннолетним матерям, и их ближайшему социальному окружению.</a:t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 проведено 12 занятий, в котором приняло участие 43 человека.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 время реализации проекта медиатор провел 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консультаций и 2мероприятия  с несовершеннолетними беременными и их законными представителями на разрешение внутрисемейных конфликтных ситуаций, сложившихся в семье в связи с ранней беременностью.  При проведении консультации медиатор использовал методы и принципы восстановительной медиации.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332656"/>
            <a:ext cx="6913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4005064"/>
            <a:ext cx="3347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- ПРОВОДЯТСЯ НЕДЕЛИ МЕДИАЦИИ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/>
          </a:p>
        </p:txBody>
      </p:sp>
      <p:pic>
        <p:nvPicPr>
          <p:cNvPr id="6146" name="Picture 2" descr="F:\IMG_7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92896"/>
            <a:ext cx="2232248" cy="1488165"/>
          </a:xfrm>
          <a:prstGeom prst="rect">
            <a:avLst/>
          </a:prstGeom>
          <a:noFill/>
        </p:spPr>
      </p:pic>
      <p:pic>
        <p:nvPicPr>
          <p:cNvPr id="6147" name="Picture 3" descr="E:\фото\IMG_7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20888"/>
            <a:ext cx="2016224" cy="1344149"/>
          </a:xfrm>
          <a:prstGeom prst="rect">
            <a:avLst/>
          </a:prstGeom>
          <a:noFill/>
        </p:spPr>
      </p:pic>
      <p:pic>
        <p:nvPicPr>
          <p:cNvPr id="6148" name="Picture 4" descr="E:\фото\IMG_20220316_151952.jpg"/>
          <p:cNvPicPr>
            <a:picLocks noChangeAspect="1" noChangeArrowheads="1"/>
          </p:cNvPicPr>
          <p:nvPr/>
        </p:nvPicPr>
        <p:blipFill>
          <a:blip r:embed="rId4" cstate="print"/>
          <a:srcRect l="6667" r="20000"/>
          <a:stretch>
            <a:fillRect/>
          </a:stretch>
        </p:blipFill>
        <p:spPr bwMode="auto">
          <a:xfrm>
            <a:off x="2267744" y="5229200"/>
            <a:ext cx="2376264" cy="1458162"/>
          </a:xfrm>
          <a:prstGeom prst="rect">
            <a:avLst/>
          </a:prstGeom>
          <a:noFill/>
        </p:spPr>
      </p:pic>
      <p:pic>
        <p:nvPicPr>
          <p:cNvPr id="6149" name="Picture 5" descr="F:\фото\IMG_1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157192"/>
            <a:ext cx="2232248" cy="1488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700808"/>
            <a:ext cx="7200800" cy="424847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Разработана и реализуется программа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«Солнышко в ладошке» по воспитанию ответственного материнства, оказанию помощи в вопросах воспитания ребёнка, мероприятий по подготовке к самостоятельной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жизни: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Создана и функционирует </a:t>
            </a:r>
            <a:r>
              <a:rPr lang="en-US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«Школа молодой мамы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Главная цель – формирование ответственного и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осознанного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материнства несовершеннолетних беременных  и несовершеннолетних матерей нуждающихся в помощи и поддержке государства.  Все участники являются получателями социальных услуг. Проведено 8 занятий, которые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посетило 15 несовершеннолетних.</a:t>
            </a:r>
            <a: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Открыта кризисная 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комната «Дом позитива» 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Была создана для оказания помощи несовершеннолетним матерям с детьми и беременным несовершеннолетним, находящимся  в кризисном , опасном  для здоровья и жизни состоянии (испытавшим психическое насилие, состоящими в конфликте с другими членами семьи) . </a:t>
            </a:r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участников проекта была организована экскурсия в кризисную комнату. Услугами данной комнаты за период реализации проекта несовершеннолетние не воспользовались.</a:t>
            </a:r>
            <a: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профессионального самоопределения «Мой выбор»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Главная цель Школы помочь несовершеннолетним  беременным и несовершеннолетним матерям сделать осознанный выбор профессии с учетом их особенностей и возможностей.</a:t>
            </a:r>
            <a:r>
              <a:rPr lang="en-US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 проведено согласно плану </a:t>
            </a:r>
            <a:b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занятий, охват целевой группы составил  8 человек.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4680" y="476673"/>
            <a:ext cx="6913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7170" name="Picture 2" descr="E:\фото\IMG_7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1656184" cy="1104123"/>
          </a:xfrm>
          <a:prstGeom prst="rect">
            <a:avLst/>
          </a:prstGeom>
          <a:noFill/>
        </p:spPr>
      </p:pic>
      <p:pic>
        <p:nvPicPr>
          <p:cNvPr id="7171" name="Picture 3" descr="E:\фото\IMG_7284.JPG"/>
          <p:cNvPicPr>
            <a:picLocks noChangeAspect="1" noChangeArrowheads="1"/>
          </p:cNvPicPr>
          <p:nvPr/>
        </p:nvPicPr>
        <p:blipFill>
          <a:blip r:embed="rId3" cstate="print"/>
          <a:srcRect l="26415" t="28302" r="26415" b="23585"/>
          <a:stretch>
            <a:fillRect/>
          </a:stretch>
        </p:blipFill>
        <p:spPr bwMode="auto">
          <a:xfrm>
            <a:off x="5868144" y="1700808"/>
            <a:ext cx="1800200" cy="1224136"/>
          </a:xfrm>
          <a:prstGeom prst="rect">
            <a:avLst/>
          </a:prstGeom>
          <a:noFill/>
        </p:spPr>
      </p:pic>
      <p:pic>
        <p:nvPicPr>
          <p:cNvPr id="7172" name="Picture 4" descr="E:\фото\IMG_7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717032"/>
            <a:ext cx="1512168" cy="1008112"/>
          </a:xfrm>
          <a:prstGeom prst="rect">
            <a:avLst/>
          </a:prstGeom>
          <a:noFill/>
        </p:spPr>
      </p:pic>
      <p:pic>
        <p:nvPicPr>
          <p:cNvPr id="7174" name="Picture 6" descr="E:\фото\IMG_75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789040"/>
            <a:ext cx="1728192" cy="1152128"/>
          </a:xfrm>
          <a:prstGeom prst="rect">
            <a:avLst/>
          </a:prstGeom>
          <a:noFill/>
        </p:spPr>
      </p:pic>
      <p:pic>
        <p:nvPicPr>
          <p:cNvPr id="7175" name="Picture 7" descr="F:\фото\IMG_7918.JPG"/>
          <p:cNvPicPr>
            <a:picLocks noChangeAspect="1" noChangeArrowheads="1"/>
          </p:cNvPicPr>
          <p:nvPr/>
        </p:nvPicPr>
        <p:blipFill>
          <a:blip r:embed="rId6" cstate="print"/>
          <a:srcRect l="9091" t="27273"/>
          <a:stretch>
            <a:fillRect/>
          </a:stretch>
        </p:blipFill>
        <p:spPr bwMode="auto">
          <a:xfrm>
            <a:off x="2051720" y="5661247"/>
            <a:ext cx="2088232" cy="1113725"/>
          </a:xfrm>
          <a:prstGeom prst="rect">
            <a:avLst/>
          </a:prstGeom>
          <a:noFill/>
        </p:spPr>
      </p:pic>
      <p:pic>
        <p:nvPicPr>
          <p:cNvPr id="7176" name="Picture 8" descr="E:\IMG_7347.JPG"/>
          <p:cNvPicPr>
            <a:picLocks noChangeAspect="1" noChangeArrowheads="1"/>
          </p:cNvPicPr>
          <p:nvPr/>
        </p:nvPicPr>
        <p:blipFill>
          <a:blip r:embed="rId7" cstate="print"/>
          <a:srcRect l="22222"/>
          <a:stretch>
            <a:fillRect/>
          </a:stretch>
        </p:blipFill>
        <p:spPr bwMode="auto">
          <a:xfrm>
            <a:off x="6444208" y="5517231"/>
            <a:ext cx="1440160" cy="1234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700808"/>
            <a:ext cx="6172200" cy="2376264"/>
          </a:xfrm>
        </p:spPr>
        <p:txBody>
          <a:bodyPr>
            <a:noAutofit/>
          </a:bodyPr>
          <a:lstStyle/>
          <a:p>
            <a:r>
              <a:rPr lang="en-US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 и функционирует Пункт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проката детского оборудования</a:t>
            </a: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Основная цель: Временное </a:t>
            </a: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предметами первой необходимости, повышения качества жизни несовершеннолетних матерей</a:t>
            </a: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несовершеннолетних  матерей воспользовались  </a:t>
            </a: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детским </a:t>
            </a: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оборудованием </a:t>
            </a: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пункта проката.</a:t>
            </a:r>
            <a:r>
              <a:rPr lang="en-US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 организованы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фотосессии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(локации зима, лето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Данное мероприятие направлено на повышение качества жизни несовершеннолетних беременных и несовершеннолетних матерей.</a:t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несовершеннолетних мам с детьми приняли участие  </a:t>
            </a: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мероприятия.</a:t>
            </a: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каждой несовершеннолетней было создано и вручено </a:t>
            </a:r>
            <a:r>
              <a:rPr lang="ru-RU" sz="1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5517232"/>
            <a:ext cx="61744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ru-RU" sz="1000" b="1" cap="small" dirty="0" smtClean="0">
                <a:latin typeface="Times New Roman" pitchFamily="18" charset="0"/>
                <a:cs typeface="Times New Roman" pitchFamily="18" charset="0"/>
              </a:rPr>
              <a:t>При содействии Фонда поддержки детей, находящихся в трудной жизненной ситуации приобретено необходимое оборудование в количестве более 150 штук.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ru-RU" sz="1000" b="1" cap="small" dirty="0" smtClean="0">
                <a:latin typeface="Times New Roman" pitchFamily="18" charset="0"/>
                <a:cs typeface="Times New Roman" pitchFamily="18" charset="0"/>
              </a:rPr>
              <a:t>Это и офисное оборудование, игровое оборудование, детское оборудование, оргтехника и </a:t>
            </a:r>
            <a:r>
              <a:rPr lang="ru-RU" sz="1000" b="1" cap="small" dirty="0" smtClean="0">
                <a:latin typeface="Times New Roman" pitchFamily="18" charset="0"/>
                <a:cs typeface="Times New Roman" pitchFamily="18" charset="0"/>
              </a:rPr>
              <a:t>т.д.</a:t>
            </a:r>
            <a:endParaRPr lang="ru-RU" sz="1000" b="1" dirty="0"/>
          </a:p>
        </p:txBody>
      </p:sp>
      <p:pic>
        <p:nvPicPr>
          <p:cNvPr id="8194" name="Picture 2" descr="E:\фото\IMG_0013.JPG"/>
          <p:cNvPicPr>
            <a:picLocks noChangeAspect="1" noChangeArrowheads="1"/>
          </p:cNvPicPr>
          <p:nvPr/>
        </p:nvPicPr>
        <p:blipFill>
          <a:blip r:embed="rId2" cstate="print"/>
          <a:srcRect t="13433"/>
          <a:stretch>
            <a:fillRect/>
          </a:stretch>
        </p:blipFill>
        <p:spPr bwMode="auto">
          <a:xfrm>
            <a:off x="3923928" y="1412776"/>
            <a:ext cx="2412268" cy="1392155"/>
          </a:xfrm>
          <a:prstGeom prst="rect">
            <a:avLst/>
          </a:prstGeom>
          <a:noFill/>
        </p:spPr>
      </p:pic>
      <p:pic>
        <p:nvPicPr>
          <p:cNvPr id="8195" name="Picture 3" descr="E:\фото\1644214705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96752"/>
            <a:ext cx="1512168" cy="2016224"/>
          </a:xfrm>
          <a:prstGeom prst="rect">
            <a:avLst/>
          </a:prstGeom>
          <a:noFill/>
        </p:spPr>
      </p:pic>
      <p:pic>
        <p:nvPicPr>
          <p:cNvPr id="8196" name="Picture 4" descr="E:\фото\1659534055444.jpg"/>
          <p:cNvPicPr>
            <a:picLocks noChangeAspect="1" noChangeArrowheads="1"/>
          </p:cNvPicPr>
          <p:nvPr/>
        </p:nvPicPr>
        <p:blipFill>
          <a:blip r:embed="rId4" cstate="print"/>
          <a:srcRect l="13369" t="6667" r="15330" b="6667"/>
          <a:stretch>
            <a:fillRect/>
          </a:stretch>
        </p:blipFill>
        <p:spPr bwMode="auto">
          <a:xfrm>
            <a:off x="7092280" y="1268760"/>
            <a:ext cx="1152128" cy="1872208"/>
          </a:xfrm>
          <a:prstGeom prst="rect">
            <a:avLst/>
          </a:prstGeom>
          <a:noFill/>
        </p:spPr>
      </p:pic>
      <p:pic>
        <p:nvPicPr>
          <p:cNvPr id="8197" name="Picture 5" descr="C:\Users\Томми\Saved Games\Desktop\проект Растием вместе\форум растем вместе\Фото для форума\IMG_7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645024"/>
            <a:ext cx="1268083" cy="1902124"/>
          </a:xfrm>
          <a:prstGeom prst="rect">
            <a:avLst/>
          </a:prstGeom>
          <a:noFill/>
        </p:spPr>
      </p:pic>
      <p:pic>
        <p:nvPicPr>
          <p:cNvPr id="8198" name="Picture 6" descr="E:\фото\IMG_0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221088"/>
            <a:ext cx="1800200" cy="1200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764</TotalTime>
  <Words>264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 </vt:lpstr>
      <vt:lpstr>Проект «Растем вместе» направлен на апробацию и внедрение типовой модели социально-психологической поддержки несовершеннолетних матерей нуждающихся в помощи и поддержке государства.</vt:lpstr>
      <vt:lpstr>1. Создана рабочая группа по управлению проектом  Рабочая группа является коллегиальным органом, созданная из числа администрации и специалистов Управления, компетентных и квалифицированных сотрудников разной ведомственной принадлежности, участвующих в реализации проекта. В состав рабочей группы вошло 10 человек.   2. Разработаны и утверждены нормативные, организационные, информационные и другие документы, обеспечивающие реализацию мероприятий . Всего за период реализации Проекта было создано более 15 локальных документов.  3. Заключены соглашения о сотрудничестве в рамках межведомственного взаимодействия со структурами:  - Комиссия по делам несовершеннолетних и защите их прав Администрации города Горно-Алтайска (КДН и ЗП)  - Бюджетное учреждение здравоохранения Республики Алтай «Перинатальный центр» (БУЗ РА «Перинатальный центр») - Бюджетное учреждение здравоохранения Республики Алтай «Республиканская больница» (БУЗ РА «Республиканская больница») - Муниципальное учреждение «Управление образования администрации МО города Горно-Алтайска» (МУ «Управление образования г. Горно-Алтайска») - Казенное учреждение Республики Алтай «Центра занятости населения по Республики Алтай» - Автономная некоммерческая организация «Центр социального обслуживания населения «Забота» (АНО «ЦСОН «Забота).    </vt:lpstr>
      <vt:lpstr> </vt:lpstr>
      <vt:lpstr>Разработана и реализуется программа экстренной психологической помощи беременным несовершеннолетним, несовершеннолетним матерям с детьми « Скорая психологическая помощь» - функционирует «WEB-диспетчерская»      Специалисты по социальной работе: - принимают звонки, поступающие в «WEB-диспетчерскую». За отчетный период поступило  82 звонка; - фиксируют поступившие обращения в журнале;  - проводят консультации по интересующим целевую группу вопросам . За период внедрения практики дано более 200 консультаций. - разрабатывают информационные материалы по реализации мероприятий проекта. В течении года было распространено более  300 буклетов и памяток различной тематики проекта.  - осуществляют прием документов для постановки граждан на социальное обслуживание. За время реализации проекта принято на социальное обслуживание 26 человек; - разрабатывают индивидуальную программу предоставления социальных услуг и социального сопровождения.                 - организована социально-психологическая помощь на дому   Социальные педагоги, специалисты по социальной работе: - проводили мониторинг индивидуальных потребностей несовершеннолетних беременных и несовершеннолетних мам, их ближайшего окружения в социальном сопровождении и социальных услугах;  - осуществляют ежемесячный патронаж целевой группы; - составляют акты обследования жилищно-бытовых условий проживания несовершеннолетних мам и несовершеннолетних беременных(  составлено более 100 актов); - ведут индивидуальные карты сопровождения несовершеннолетних материей и несовершеннолетних беременных    </vt:lpstr>
      <vt:lpstr>  - занятия в комнате психологической разгрузки     Психологом проведены: - психологические групповые и индивидуальные консультации; ( всего за отчетный период проведено 37 консультаций)  - психологическая диагностика целевой группы. Составлено 19 диагностик; - проведено 12 групповых и индивидуальных занятий на снятие психоэмоционального напряжения; - проведено 4 релаксационных индивидуальных и групповых занятий; - ведет индивидуальную карту сопровождения несовершеннолетних матерей и несовершеннолетних беременных.  </vt:lpstr>
      <vt:lpstr>            Разработана и реализуется программа социально - психологической помощи для ближайшего социального окружения несовершеннолетних беременных и несовершеннолетней матери, их родителей (законных представителей), отцов детей «Ты и я - мы семья»   - функционирует Клуб выходного дня «Мы вместе»   Основной целью деятельности Клуба является социально- психологическая и социально-педагогическая помощь несовершеннолетним беременным и несовершеннолетним матерям, и их ближайшему социальному окружению. Было проведено 12 занятий, в котором приняло участие 43 человека.            За  время реализации проекта медиатор провел  4 консультаций и 2мероприятия  с несовершеннолетними беременными и их законными представителями на разрешение внутрисемейных конфликтных ситуаций, сложившихся в семье в связи с ранней беременностью.  При проведении консультации медиатор использовал методы и принципы восстановительной медиации.  </vt:lpstr>
      <vt:lpstr>Разработана и реализуется программа «Солнышко в ладошке» по воспитанию ответственного материнства, оказанию помощи в вопросах воспитания ребёнка, мероприятий по подготовке к самостоятельной жизни:   - Создана и функционирует  «Школа молодой мамы».  Главная цель – формирование ответственного и осознанного материнства несовершеннолетних беременных  и несовершеннолетних матерей нуждающихся в помощи и поддержке государства.  Все участники являются получателями социальных услуг. Проведено 8 занятий, которые посетило 15 несовершеннолетних.        - Открыта кризисная комната «Дом позитива»   Была создана для оказания помощи несовершеннолетним матерям с детьми и беременным несовершеннолетним, находящимся  в кризисном , опасном  для здоровья и жизни состоянии (испытавшим психическое насилие, состоящими в конфликте с другими членами семьи) . Для участников проекта была организована экскурсия в кризисную комнату. Услугами данной комнаты за период реализации проекта несовершеннолетние не воспользовались.        - Школа профессионального самоопределения «Мой выбор»  Главная цель Школы помочь несовершеннолетним  беременным и несовершеннолетним матерям сделать осознанный выбор профессии с учетом их особенностей и возможностей. Было проведено согласно плану  5 занятий, охват целевой группы составил  8 человек.   </vt:lpstr>
      <vt:lpstr>       - Создан и функционирует Пункт проката детского оборудования  Основная цель: Временное обеспечение предметами первой необходимости, повышения качества жизни несовершеннолетних матерей.  7 несовершеннолетних  матерей воспользовались  детским оборудованием  пункта проката.                      -Были  организованы 2 фотосессии (локации зима, лето). Данное мероприятие направлено на повышение качества жизни несовершеннолетних беременных и несовершеннолетних матерей.  5 несовершеннолетних мам с детьми приняли участие  в мероприятия. Для каждой несовершеннолетней было создано и вручено портфолио.</vt:lpstr>
      <vt:lpstr> Подведение промежуточных и итоговых результатов реализации мероприятий проекта по развитию эффективных практик в системе социально - психологической поддержки несовершеннолетних матерей, нуждающихся в помощи и поддержки государства.    - Мониторинг качества социально - психологической поддержки беременных несовершеннолетних   В ходе мониторинга ведется ежемесячный сбор данных об услугах предоставленных целевой группе, анализируется качество предоставления социальных услуг и социального сопровождения, оценивается изменения в качества жизни целевой группы.  В данной работе используютя диагностические методики: социальные, психологические, педагогические (опрос, интервью, обследование, наблюдение, тесты, анкеты, беседы)   Согласно анализу промежуточного мониторинга удовлетворенности несовершеннолетних матерей и несовершеннолетних беременны, а также их родителей (законных представителей) качеством предоставляемых социальных услуг и социального сопровождения удовлетворены на 100%.     наблюдается снижение случаев ранней беременности, поэтому количественный показатель по охвату целевой группы несовершеннолетних беременных и несовершеннолетних матерей выполнен на 80%.    Получена обратная связь от целевой группы в виде отзывов. Целевая группа положительно отзывается о мероприятия, реализуемых в рамках проекта «Растем вместе», об уровне подготовленности специалистов, о качестве предоставляемых услуг, об оказываемой психолого-педагогической  и материальной помощи.   </vt:lpstr>
      <vt:lpstr>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Томми</dc:creator>
  <cp:lastModifiedBy>Томми</cp:lastModifiedBy>
  <cp:revision>15</cp:revision>
  <dcterms:created xsi:type="dcterms:W3CDTF">2022-08-29T08:03:56Z</dcterms:created>
  <dcterms:modified xsi:type="dcterms:W3CDTF">2022-08-30T14:05:09Z</dcterms:modified>
</cp:coreProperties>
</file>